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4" r:id="rId2"/>
    <p:sldId id="277" r:id="rId3"/>
    <p:sldId id="305" r:id="rId4"/>
    <p:sldId id="275" r:id="rId5"/>
    <p:sldId id="308" r:id="rId6"/>
    <p:sldId id="309" r:id="rId7"/>
    <p:sldId id="310" r:id="rId8"/>
    <p:sldId id="311" r:id="rId9"/>
    <p:sldId id="276" r:id="rId10"/>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351" r:id="rId29"/>
    <p:sldId id="278" r:id="rId30"/>
    <p:sldId id="339" r:id="rId31"/>
    <p:sldId id="279" r:id="rId32"/>
    <p:sldId id="280" r:id="rId33"/>
    <p:sldId id="281" r:id="rId34"/>
    <p:sldId id="282" r:id="rId35"/>
    <p:sldId id="338" r:id="rId36"/>
    <p:sldId id="284" r:id="rId37"/>
    <p:sldId id="335" r:id="rId38"/>
    <p:sldId id="337" r:id="rId39"/>
    <p:sldId id="336" r:id="rId40"/>
    <p:sldId id="283" r:id="rId41"/>
    <p:sldId id="341" r:id="rId42"/>
    <p:sldId id="342" r:id="rId43"/>
    <p:sldId id="340" r:id="rId44"/>
    <p:sldId id="347" r:id="rId45"/>
    <p:sldId id="343" r:id="rId46"/>
    <p:sldId id="344" r:id="rId47"/>
    <p:sldId id="346" r:id="rId48"/>
    <p:sldId id="345" r:id="rId49"/>
    <p:sldId id="348" r:id="rId50"/>
    <p:sldId id="350" r:id="rId51"/>
    <p:sldId id="349" r:id="rId52"/>
    <p:sldId id="352" r:id="rId53"/>
    <p:sldId id="353" r:id="rId54"/>
    <p:sldId id="302" r:id="rId55"/>
    <p:sldId id="303" r:id="rId56"/>
    <p:sldId id="312" r:id="rId57"/>
    <p:sldId id="313" r:id="rId58"/>
    <p:sldId id="314" r:id="rId59"/>
    <p:sldId id="315" r:id="rId60"/>
    <p:sldId id="316" r:id="rId61"/>
    <p:sldId id="317" r:id="rId62"/>
    <p:sldId id="318" r:id="rId63"/>
    <p:sldId id="319" r:id="rId64"/>
    <p:sldId id="320" r:id="rId65"/>
    <p:sldId id="323" r:id="rId66"/>
    <p:sldId id="324" r:id="rId67"/>
    <p:sldId id="321" r:id="rId68"/>
    <p:sldId id="322" r:id="rId69"/>
    <p:sldId id="326" r:id="rId70"/>
    <p:sldId id="328" r:id="rId71"/>
    <p:sldId id="327" r:id="rId72"/>
    <p:sldId id="329" r:id="rId73"/>
    <p:sldId id="325" r:id="rId74"/>
    <p:sldId id="330" r:id="rId75"/>
    <p:sldId id="331" r:id="rId76"/>
    <p:sldId id="332" r:id="rId77"/>
    <p:sldId id="333" r:id="rId78"/>
    <p:sldId id="334" r:id="rId79"/>
    <p:sldId id="297" r:id="rId80"/>
    <p:sldId id="298" r:id="rId81"/>
    <p:sldId id="299" r:id="rId82"/>
    <p:sldId id="285" r:id="rId83"/>
    <p:sldId id="287" r:id="rId84"/>
    <p:sldId id="288" r:id="rId85"/>
    <p:sldId id="289" r:id="rId86"/>
    <p:sldId id="290" r:id="rId87"/>
    <p:sldId id="291" r:id="rId88"/>
    <p:sldId id="292" r:id="rId89"/>
    <p:sldId id="293" r:id="rId90"/>
    <p:sldId id="294" r:id="rId91"/>
    <p:sldId id="295" r:id="rId92"/>
    <p:sldId id="296" r:id="rId93"/>
    <p:sldId id="300" r:id="rId94"/>
    <p:sldId id="301" r:id="rId95"/>
    <p:sldId id="286" r:id="rId96"/>
    <p:sldId id="304" r:id="rId97"/>
    <p:sldId id="30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CE06-3131-4FDE-B89E-1D657F5FC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1661A-7F6F-478B-AD49-55F53EBDB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079D14-5BF4-46AD-BCE5-90D9058541B1}"/>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ED9CEFEA-D319-43AF-92E9-FEEB46EE44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A225DB-0D74-4E78-BD5D-FD439B3E84E3}"/>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70887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61E6-5014-430F-8A2F-179657552B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D925DE-92C9-4B1A-A7AF-E04798C39E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54EFCF-8285-45F9-A42C-C8885E5A5657}"/>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435A7763-EF1A-43D8-9D90-F5F2AB0704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95E386-8897-459F-BA44-9667BD98E9DB}"/>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104010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742FBC-18E8-4668-B116-4E9A451439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183273-6B21-4178-8391-AAA41689BC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D085B8-2B81-4AB0-AC76-A89807676A98}"/>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05F55347-AA02-40FA-B00F-1FFCFB7191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40152-3010-49A8-B307-BB1E48DDAEAC}"/>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338842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523B-5CB3-41AE-A158-51AAD15FF5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49D78E-6D1F-4E41-A6D3-89CF693C30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E64BF0-E265-4792-8A80-E62526CE2B77}"/>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C79408C2-DDEE-4A32-B67B-FB0B7798FF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B0A8CB-2504-4E23-BB45-CD75B9FF83BE}"/>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361556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8C91-F55C-4878-BBC0-C38BF5C07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BFDCF5-408B-4196-AE89-1259918DE9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1BCCD9-0D78-4B71-95CF-8BA123736583}"/>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0DFFE7EA-CA98-4D36-A797-805C4D8648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2A96CA-BDB5-4B8B-A270-F5474FBB2AAB}"/>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134076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AC93-EBAA-44A0-ABF9-1EE10F8F1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C3A1D4-819A-4021-BDA9-867164BB4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D7E7A3-3818-4962-8694-EED67C664A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58BAAA-8629-44B0-92E7-8EDCB58A245D}"/>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6" name="Footer Placeholder 5">
            <a:extLst>
              <a:ext uri="{FF2B5EF4-FFF2-40B4-BE49-F238E27FC236}">
                <a16:creationId xmlns:a16="http://schemas.microsoft.com/office/drawing/2014/main" id="{28A3E50B-E278-4602-847F-6ADD18756D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A0FE7E-BF4E-4E8E-B62C-CBEF9CF036CB}"/>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311315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BED6-D13D-4825-98EB-C43ACAFDE7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26519D-D91F-4B68-B5E2-B3B381844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08573-C93C-415A-A08E-C4A242D96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55036A-6EA6-4B6C-B42C-9972CD1EBA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DB6D16-0B51-4FE8-8E51-4E9C5A78BE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FC0977-07C8-4DB3-88F1-8A8E031EFBE3}"/>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8" name="Footer Placeholder 7">
            <a:extLst>
              <a:ext uri="{FF2B5EF4-FFF2-40B4-BE49-F238E27FC236}">
                <a16:creationId xmlns:a16="http://schemas.microsoft.com/office/drawing/2014/main" id="{EF962D84-9E03-4956-8F8E-AFD3381C18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6F8B93-A608-4B83-AAA9-8F934AA02444}"/>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31624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7B0A-807F-49BB-B55B-DB34D679C8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37952D-0192-41E5-AB67-DF53FEDC4A4D}"/>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4" name="Footer Placeholder 3">
            <a:extLst>
              <a:ext uri="{FF2B5EF4-FFF2-40B4-BE49-F238E27FC236}">
                <a16:creationId xmlns:a16="http://schemas.microsoft.com/office/drawing/2014/main" id="{18225A1A-EE04-4022-BBA4-443078B58B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1D2AF5-95D6-4E05-8D94-5CE822F27024}"/>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66782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06178F-EDDC-433F-9B9E-2B6922579B5A}"/>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3" name="Footer Placeholder 2">
            <a:extLst>
              <a:ext uri="{FF2B5EF4-FFF2-40B4-BE49-F238E27FC236}">
                <a16:creationId xmlns:a16="http://schemas.microsoft.com/office/drawing/2014/main" id="{910EAACD-36E2-474D-AB5F-735D7DEADBA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962356-8A71-464A-BE47-EFC69CBCCEFA}"/>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2220735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E7D9-C3B3-4119-88DE-CEC836D58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5C87D0-6E15-4BB7-A6AE-F957FB89C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00E347-953A-43E2-BB9F-B3D8BC87A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E40A0-B04F-41D8-8FE5-41431832825D}"/>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6" name="Footer Placeholder 5">
            <a:extLst>
              <a:ext uri="{FF2B5EF4-FFF2-40B4-BE49-F238E27FC236}">
                <a16:creationId xmlns:a16="http://schemas.microsoft.com/office/drawing/2014/main" id="{D4989C65-DC16-4F2C-9E79-E51E94876B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72A376-39FE-49C8-8EE1-F5C60CE0D725}"/>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3152616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A061-192A-45C9-8A4B-1FB0C1909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ED7BC6-124E-47F3-9C85-43DF3FC42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687AA5-F7BF-46FE-B729-705360CAB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0647A-84AC-4E0F-B78F-B7E764271BC0}"/>
              </a:ext>
            </a:extLst>
          </p:cNvPr>
          <p:cNvSpPr>
            <a:spLocks noGrp="1"/>
          </p:cNvSpPr>
          <p:nvPr>
            <p:ph type="dt" sz="half" idx="10"/>
          </p:nvPr>
        </p:nvSpPr>
        <p:spPr/>
        <p:txBody>
          <a:bodyPr/>
          <a:lstStyle/>
          <a:p>
            <a:fld id="{58CDE85B-C48B-4C73-8E38-1D01D7FDF90A}" type="datetimeFigureOut">
              <a:rPr lang="en-IN" smtClean="0"/>
              <a:t>27-06-2021</a:t>
            </a:fld>
            <a:endParaRPr lang="en-IN"/>
          </a:p>
        </p:txBody>
      </p:sp>
      <p:sp>
        <p:nvSpPr>
          <p:cNvPr id="6" name="Footer Placeholder 5">
            <a:extLst>
              <a:ext uri="{FF2B5EF4-FFF2-40B4-BE49-F238E27FC236}">
                <a16:creationId xmlns:a16="http://schemas.microsoft.com/office/drawing/2014/main" id="{ED38CF88-64BE-47B7-A159-8B73F5B717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C375FF-0F95-429C-B9CF-5724B011EFD9}"/>
              </a:ext>
            </a:extLst>
          </p:cNvPr>
          <p:cNvSpPr>
            <a:spLocks noGrp="1"/>
          </p:cNvSpPr>
          <p:nvPr>
            <p:ph type="sldNum" sz="quarter" idx="12"/>
          </p:nvPr>
        </p:nvSpPr>
        <p:spPr/>
        <p:txBody>
          <a:bodyPr/>
          <a:lstStyle/>
          <a:p>
            <a:fld id="{09E7CE91-8F4C-4AE1-96F2-2F9905DD4F34}" type="slidenum">
              <a:rPr lang="en-IN" smtClean="0"/>
              <a:t>‹#›</a:t>
            </a:fld>
            <a:endParaRPr lang="en-IN"/>
          </a:p>
        </p:txBody>
      </p:sp>
    </p:spTree>
    <p:extLst>
      <p:ext uri="{BB962C8B-B14F-4D97-AF65-F5344CB8AC3E}">
        <p14:creationId xmlns:p14="http://schemas.microsoft.com/office/powerpoint/2010/main" val="189192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96930-CA9D-4DE5-B73F-A03233E53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5C6759-7E0A-462E-8CCC-15C4C05C7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3C8A2-7BC0-4A5F-BF4E-53F18AE721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CDE85B-C48B-4C73-8E38-1D01D7FDF90A}" type="datetimeFigureOut">
              <a:rPr lang="en-IN" smtClean="0"/>
              <a:t>27-06-2021</a:t>
            </a:fld>
            <a:endParaRPr lang="en-IN"/>
          </a:p>
        </p:txBody>
      </p:sp>
      <p:sp>
        <p:nvSpPr>
          <p:cNvPr id="5" name="Footer Placeholder 4">
            <a:extLst>
              <a:ext uri="{FF2B5EF4-FFF2-40B4-BE49-F238E27FC236}">
                <a16:creationId xmlns:a16="http://schemas.microsoft.com/office/drawing/2014/main" id="{706BE0CD-2FEC-4F84-BF4E-A7E091768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961339-CA14-4261-88BB-195886273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7CE91-8F4C-4AE1-96F2-2F9905DD4F34}" type="slidenum">
              <a:rPr lang="en-IN" smtClean="0"/>
              <a:t>‹#›</a:t>
            </a:fld>
            <a:endParaRPr lang="en-IN"/>
          </a:p>
        </p:txBody>
      </p:sp>
    </p:spTree>
    <p:extLst>
      <p:ext uri="{BB962C8B-B14F-4D97-AF65-F5344CB8AC3E}">
        <p14:creationId xmlns:p14="http://schemas.microsoft.com/office/powerpoint/2010/main" val="66943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24A2DF4-1B6C-4C98-8883-FB753834E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587" y="1084932"/>
            <a:ext cx="7969481" cy="5628446"/>
          </a:xfrm>
          <a:prstGeom prst="rect">
            <a:avLst/>
          </a:prstGeom>
        </p:spPr>
      </p:pic>
      <p:sp>
        <p:nvSpPr>
          <p:cNvPr id="4" name="Rectangle 3">
            <a:extLst>
              <a:ext uri="{FF2B5EF4-FFF2-40B4-BE49-F238E27FC236}">
                <a16:creationId xmlns:a16="http://schemas.microsoft.com/office/drawing/2014/main" id="{2846FE60-D2B9-4804-BD11-4EFF8A1FBB62}"/>
              </a:ext>
            </a:extLst>
          </p:cNvPr>
          <p:cNvSpPr/>
          <p:nvPr/>
        </p:nvSpPr>
        <p:spPr>
          <a:xfrm>
            <a:off x="1445587" y="144622"/>
            <a:ext cx="8451609"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Material For students to start the work</a:t>
            </a:r>
          </a:p>
        </p:txBody>
      </p:sp>
    </p:spTree>
    <p:extLst>
      <p:ext uri="{BB962C8B-B14F-4D97-AF65-F5344CB8AC3E}">
        <p14:creationId xmlns:p14="http://schemas.microsoft.com/office/powerpoint/2010/main" val="2883181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97790CA-6DD4-4D4B-B640-AD3EFE1A1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9747"/>
            <a:ext cx="4695412" cy="42811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746D38-343D-4357-9420-0FADDF6F123D}"/>
              </a:ext>
            </a:extLst>
          </p:cNvPr>
          <p:cNvSpPr txBox="1"/>
          <p:nvPr/>
        </p:nvSpPr>
        <p:spPr>
          <a:xfrm>
            <a:off x="4978675" y="2090172"/>
            <a:ext cx="7213325" cy="2677656"/>
          </a:xfrm>
          <a:prstGeom prst="rect">
            <a:avLst/>
          </a:prstGeom>
          <a:noFill/>
        </p:spPr>
        <p:txBody>
          <a:bodyPr wrap="square">
            <a:spAutoFit/>
          </a:bodyPr>
          <a:lstStyle/>
          <a:p>
            <a:pPr algn="just"/>
            <a:r>
              <a:rPr lang="en-IN" sz="2800" dirty="0"/>
              <a:t>We'll demonstrate this with a small (5x5) maze.</a:t>
            </a:r>
          </a:p>
          <a:p>
            <a:pPr algn="just"/>
            <a:r>
              <a:rPr lang="en-IN" sz="2800" dirty="0"/>
              <a:t>The cells are numbered as seen on the left.  RED  squares are cells that have been visited. The stack is currently empty. All the walls are </a:t>
            </a:r>
            <a:r>
              <a:rPr lang="en-IN" sz="2800" dirty="0" err="1"/>
              <a:t>are</a:t>
            </a:r>
            <a:r>
              <a:rPr lang="en-IN" sz="2800" dirty="0"/>
              <a:t> currently present between all locations in the grid.</a:t>
            </a:r>
          </a:p>
        </p:txBody>
      </p:sp>
      <p:sp>
        <p:nvSpPr>
          <p:cNvPr id="9" name="TextBox 8">
            <a:extLst>
              <a:ext uri="{FF2B5EF4-FFF2-40B4-BE49-F238E27FC236}">
                <a16:creationId xmlns:a16="http://schemas.microsoft.com/office/drawing/2014/main" id="{75D89D61-FF53-49DE-8137-56613E0521A3}"/>
              </a:ext>
            </a:extLst>
          </p:cNvPr>
          <p:cNvSpPr txBox="1"/>
          <p:nvPr/>
        </p:nvSpPr>
        <p:spPr>
          <a:xfrm>
            <a:off x="530087" y="6118851"/>
            <a:ext cx="6096000" cy="369332"/>
          </a:xfrm>
          <a:prstGeom prst="rect">
            <a:avLst/>
          </a:prstGeom>
          <a:noFill/>
        </p:spPr>
        <p:txBody>
          <a:bodyPr wrap="square">
            <a:spAutoFit/>
          </a:bodyPr>
          <a:lstStyle/>
          <a:p>
            <a:r>
              <a:rPr lang="en-IN" dirty="0"/>
              <a:t>https://datagenetics.com/blog/november22015/index.html</a:t>
            </a:r>
          </a:p>
        </p:txBody>
      </p:sp>
      <p:sp>
        <p:nvSpPr>
          <p:cNvPr id="6" name="TextBox 5">
            <a:extLst>
              <a:ext uri="{FF2B5EF4-FFF2-40B4-BE49-F238E27FC236}">
                <a16:creationId xmlns:a16="http://schemas.microsoft.com/office/drawing/2014/main" id="{C2589493-D958-486C-A292-8043596B53D6}"/>
              </a:ext>
            </a:extLst>
          </p:cNvPr>
          <p:cNvSpPr txBox="1"/>
          <p:nvPr/>
        </p:nvSpPr>
        <p:spPr>
          <a:xfrm>
            <a:off x="2604053" y="272507"/>
            <a:ext cx="5373756" cy="769441"/>
          </a:xfrm>
          <a:prstGeom prst="rect">
            <a:avLst/>
          </a:prstGeom>
          <a:noFill/>
        </p:spPr>
        <p:txBody>
          <a:bodyPr wrap="square">
            <a:spAutoFit/>
          </a:bodyPr>
          <a:lstStyle/>
          <a:p>
            <a:r>
              <a:rPr lang="en-IN" sz="4400" b="1" cap="none" spc="0" dirty="0">
                <a:ln/>
                <a:solidFill>
                  <a:schemeClr val="accent4"/>
                </a:solidFill>
                <a:effectLst/>
              </a:rPr>
              <a:t>Recursive Backtracker </a:t>
            </a:r>
            <a:endParaRPr lang="en-IN" sz="4400" dirty="0"/>
          </a:p>
        </p:txBody>
      </p:sp>
    </p:spTree>
    <p:extLst>
      <p:ext uri="{BB962C8B-B14F-4D97-AF65-F5344CB8AC3E}">
        <p14:creationId xmlns:p14="http://schemas.microsoft.com/office/powerpoint/2010/main" val="208157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81E48CA-8862-4312-BEC1-D8B7C9288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76" y="1469796"/>
            <a:ext cx="4012925" cy="3658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8DA6B7-BB86-4040-960C-6493887699DD}"/>
              </a:ext>
            </a:extLst>
          </p:cNvPr>
          <p:cNvSpPr txBox="1"/>
          <p:nvPr/>
        </p:nvSpPr>
        <p:spPr>
          <a:xfrm>
            <a:off x="4608445" y="2300252"/>
            <a:ext cx="6632711" cy="1938992"/>
          </a:xfrm>
          <a:prstGeom prst="rect">
            <a:avLst/>
          </a:prstGeom>
          <a:noFill/>
        </p:spPr>
        <p:txBody>
          <a:bodyPr wrap="square">
            <a:spAutoFit/>
          </a:bodyPr>
          <a:lstStyle/>
          <a:p>
            <a:r>
              <a:rPr lang="en-IN" sz="2400" dirty="0"/>
              <a:t>Next we select a location to start.</a:t>
            </a:r>
          </a:p>
          <a:p>
            <a:r>
              <a:rPr lang="en-IN" sz="2400" dirty="0"/>
              <a:t>This can be random, but let's chose #1.</a:t>
            </a:r>
          </a:p>
          <a:p>
            <a:r>
              <a:rPr lang="en-IN" sz="2400" dirty="0"/>
              <a:t>This location is pushed onto the stack.</a:t>
            </a:r>
          </a:p>
          <a:p>
            <a:r>
              <a:rPr lang="en-IN" sz="2400" dirty="0"/>
              <a:t>We've visited our first location.</a:t>
            </a:r>
          </a:p>
          <a:p>
            <a:r>
              <a:rPr lang="en-IN" sz="2400" dirty="0"/>
              <a:t>STACK: 1</a:t>
            </a:r>
          </a:p>
        </p:txBody>
      </p:sp>
      <p:sp>
        <p:nvSpPr>
          <p:cNvPr id="3" name="Rectangle 2">
            <a:extLst>
              <a:ext uri="{FF2B5EF4-FFF2-40B4-BE49-F238E27FC236}">
                <a16:creationId xmlns:a16="http://schemas.microsoft.com/office/drawing/2014/main" id="{6EACA659-6684-47B3-A62C-7A807BBC5D78}"/>
              </a:ext>
            </a:extLst>
          </p:cNvPr>
          <p:cNvSpPr/>
          <p:nvPr/>
        </p:nvSpPr>
        <p:spPr>
          <a:xfrm>
            <a:off x="2260739" y="5288840"/>
            <a:ext cx="6718891"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Watch the breaking of the wall</a:t>
            </a:r>
          </a:p>
          <a:p>
            <a:pPr algn="ctr"/>
            <a:r>
              <a:rPr lang="en-US" sz="4000" b="1" dirty="0">
                <a:ln/>
                <a:solidFill>
                  <a:schemeClr val="accent4"/>
                </a:solidFill>
              </a:rPr>
              <a:t>as the algorithm proceeds</a:t>
            </a:r>
            <a:endParaRPr lang="en-US" sz="4000" b="1" cap="none" spc="0" dirty="0">
              <a:ln/>
              <a:solidFill>
                <a:schemeClr val="accent4"/>
              </a:solidFill>
              <a:effectLst/>
            </a:endParaRPr>
          </a:p>
        </p:txBody>
      </p:sp>
      <p:sp>
        <p:nvSpPr>
          <p:cNvPr id="2" name="Rectangle 1">
            <a:extLst>
              <a:ext uri="{FF2B5EF4-FFF2-40B4-BE49-F238E27FC236}">
                <a16:creationId xmlns:a16="http://schemas.microsoft.com/office/drawing/2014/main" id="{B476C5E7-1C79-4316-9129-16F4158EBF3F}"/>
              </a:ext>
            </a:extLst>
          </p:cNvPr>
          <p:cNvSpPr/>
          <p:nvPr/>
        </p:nvSpPr>
        <p:spPr>
          <a:xfrm>
            <a:off x="1748998" y="118117"/>
            <a:ext cx="67857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Algorithm Step by Step</a:t>
            </a:r>
          </a:p>
        </p:txBody>
      </p:sp>
      <p:sp>
        <p:nvSpPr>
          <p:cNvPr id="5" name="Heptagon 4">
            <a:extLst>
              <a:ext uri="{FF2B5EF4-FFF2-40B4-BE49-F238E27FC236}">
                <a16:creationId xmlns:a16="http://schemas.microsoft.com/office/drawing/2014/main" id="{6C82BA38-838D-421E-8484-D7799BB3E903}"/>
              </a:ext>
            </a:extLst>
          </p:cNvPr>
          <p:cNvSpPr/>
          <p:nvPr/>
        </p:nvSpPr>
        <p:spPr>
          <a:xfrm>
            <a:off x="9928937" y="1469796"/>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a:t>
            </a:r>
          </a:p>
        </p:txBody>
      </p:sp>
    </p:spTree>
    <p:extLst>
      <p:ext uri="{BB962C8B-B14F-4D97-AF65-F5344CB8AC3E}">
        <p14:creationId xmlns:p14="http://schemas.microsoft.com/office/powerpoint/2010/main" val="774249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AED7FF3-577B-42EA-A498-0EFC580A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0" y="149210"/>
            <a:ext cx="3533281" cy="32215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04E261-68A9-444F-9BBD-E2F0315D59DD}"/>
              </a:ext>
            </a:extLst>
          </p:cNvPr>
          <p:cNvSpPr txBox="1"/>
          <p:nvPr/>
        </p:nvSpPr>
        <p:spPr>
          <a:xfrm>
            <a:off x="3816625" y="356565"/>
            <a:ext cx="8163339" cy="2308324"/>
          </a:xfrm>
          <a:prstGeom prst="rect">
            <a:avLst/>
          </a:prstGeom>
          <a:noFill/>
        </p:spPr>
        <p:txBody>
          <a:bodyPr wrap="square">
            <a:spAutoFit/>
          </a:bodyPr>
          <a:lstStyle/>
          <a:p>
            <a:r>
              <a:rPr lang="en-IN" sz="2400" dirty="0"/>
              <a:t>We're currently at grid location #1.</a:t>
            </a:r>
          </a:p>
          <a:p>
            <a:r>
              <a:rPr lang="en-IN" sz="2400" dirty="0"/>
              <a:t>Next we enumerate all possible destinations from here.</a:t>
            </a:r>
          </a:p>
          <a:p>
            <a:r>
              <a:rPr lang="en-IN" sz="2400" dirty="0"/>
              <a:t>We find out all possible (non-visited) locations that are adjacent to the current location. We'll show these in  YELLOW </a:t>
            </a:r>
          </a:p>
          <a:p>
            <a:r>
              <a:rPr lang="en-IN" sz="2400" dirty="0"/>
              <a:t>The possible locations are #2 and #6.</a:t>
            </a:r>
          </a:p>
          <a:p>
            <a:r>
              <a:rPr lang="en-IN" sz="2400" dirty="0"/>
              <a:t>We'll select one of these at random.</a:t>
            </a:r>
          </a:p>
        </p:txBody>
      </p:sp>
      <p:pic>
        <p:nvPicPr>
          <p:cNvPr id="3076" name="Picture 4">
            <a:extLst>
              <a:ext uri="{FF2B5EF4-FFF2-40B4-BE49-F238E27FC236}">
                <a16:creationId xmlns:a16="http://schemas.microsoft.com/office/drawing/2014/main" id="{9A4C03A0-E4A8-48DD-81DA-86D858F90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29" y="3636049"/>
            <a:ext cx="3533281" cy="2964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749AC6-BA02-40E2-AFF8-5327E9279E5D}"/>
              </a:ext>
            </a:extLst>
          </p:cNvPr>
          <p:cNvSpPr txBox="1"/>
          <p:nvPr/>
        </p:nvSpPr>
        <p:spPr>
          <a:xfrm>
            <a:off x="3816626" y="3737804"/>
            <a:ext cx="4055166" cy="2862322"/>
          </a:xfrm>
          <a:prstGeom prst="rect">
            <a:avLst/>
          </a:prstGeom>
          <a:noFill/>
        </p:spPr>
        <p:txBody>
          <a:bodyPr wrap="square">
            <a:spAutoFit/>
          </a:bodyPr>
          <a:lstStyle/>
          <a:p>
            <a:pPr algn="just"/>
            <a:r>
              <a:rPr lang="en-IN" dirty="0"/>
              <a:t>We've selected #2.</a:t>
            </a:r>
          </a:p>
          <a:p>
            <a:pPr algn="just"/>
            <a:r>
              <a:rPr lang="en-IN" dirty="0"/>
              <a:t>This location is now pushed onto the stack. We now carve a path between #1 and #2. </a:t>
            </a:r>
          </a:p>
          <a:p>
            <a:pPr algn="just"/>
            <a:r>
              <a:rPr lang="en-IN" dirty="0"/>
              <a:t>We do this by removing the wall </a:t>
            </a:r>
            <a:r>
              <a:rPr lang="en-IN" dirty="0" err="1"/>
              <a:t>seperating</a:t>
            </a:r>
            <a:r>
              <a:rPr lang="en-IN" dirty="0"/>
              <a:t> these two locations. The image on the right shows the maze as it is developing. The Magenta locations have been visited.</a:t>
            </a:r>
          </a:p>
          <a:p>
            <a:pPr algn="just"/>
            <a:r>
              <a:rPr lang="en-IN" dirty="0"/>
              <a:t>STACK: 1 2</a:t>
            </a:r>
          </a:p>
        </p:txBody>
      </p:sp>
      <p:pic>
        <p:nvPicPr>
          <p:cNvPr id="3078" name="Picture 6">
            <a:extLst>
              <a:ext uri="{FF2B5EF4-FFF2-40B4-BE49-F238E27FC236}">
                <a16:creationId xmlns:a16="http://schemas.microsoft.com/office/drawing/2014/main" id="{82ABD7BE-2DE2-4491-BEF1-29D4E35E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9042" y="3686927"/>
            <a:ext cx="3250922" cy="29640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A822D6D-8031-444E-8146-96C271F1847B}"/>
              </a:ext>
            </a:extLst>
          </p:cNvPr>
          <p:cNvCxnSpPr/>
          <p:nvPr/>
        </p:nvCxnSpPr>
        <p:spPr>
          <a:xfrm flipV="1">
            <a:off x="9770793" y="2729813"/>
            <a:ext cx="759656" cy="10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2A1D34-E0F6-41CB-BE06-5A7873D7342A}"/>
              </a:ext>
            </a:extLst>
          </p:cNvPr>
          <p:cNvSpPr txBox="1"/>
          <p:nvPr/>
        </p:nvSpPr>
        <p:spPr>
          <a:xfrm>
            <a:off x="9503507" y="2083482"/>
            <a:ext cx="2688493" cy="646331"/>
          </a:xfrm>
          <a:prstGeom prst="rect">
            <a:avLst/>
          </a:prstGeom>
          <a:solidFill>
            <a:schemeClr val="accent2">
              <a:lumMod val="20000"/>
              <a:lumOff val="80000"/>
            </a:schemeClr>
          </a:solidFill>
        </p:spPr>
        <p:txBody>
          <a:bodyPr wrap="none" rtlCol="0">
            <a:spAutoFit/>
          </a:bodyPr>
          <a:lstStyle/>
          <a:p>
            <a:r>
              <a:rPr lang="en-IN" dirty="0"/>
              <a:t>Wall between cells 1 and 2</a:t>
            </a:r>
          </a:p>
          <a:p>
            <a:r>
              <a:rPr lang="en-IN" dirty="0"/>
              <a:t>Is broken </a:t>
            </a:r>
          </a:p>
        </p:txBody>
      </p:sp>
      <p:sp>
        <p:nvSpPr>
          <p:cNvPr id="9" name="Heptagon 8">
            <a:extLst>
              <a:ext uri="{FF2B5EF4-FFF2-40B4-BE49-F238E27FC236}">
                <a16:creationId xmlns:a16="http://schemas.microsoft.com/office/drawing/2014/main" id="{029A5F9C-49C1-4803-8B2F-1D365E2C79B9}"/>
              </a:ext>
            </a:extLst>
          </p:cNvPr>
          <p:cNvSpPr/>
          <p:nvPr/>
        </p:nvSpPr>
        <p:spPr>
          <a:xfrm>
            <a:off x="10815202" y="149210"/>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a:t>
            </a:r>
          </a:p>
        </p:txBody>
      </p:sp>
      <p:sp>
        <p:nvSpPr>
          <p:cNvPr id="10" name="Heptagon 9">
            <a:extLst>
              <a:ext uri="{FF2B5EF4-FFF2-40B4-BE49-F238E27FC236}">
                <a16:creationId xmlns:a16="http://schemas.microsoft.com/office/drawing/2014/main" id="{9E6990E8-4E06-409F-92B2-CB1284CDCC1E}"/>
              </a:ext>
            </a:extLst>
          </p:cNvPr>
          <p:cNvSpPr/>
          <p:nvPr/>
        </p:nvSpPr>
        <p:spPr>
          <a:xfrm>
            <a:off x="3982597" y="3044306"/>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a:t>
            </a:r>
          </a:p>
        </p:txBody>
      </p:sp>
    </p:spTree>
    <p:extLst>
      <p:ext uri="{BB962C8B-B14F-4D97-AF65-F5344CB8AC3E}">
        <p14:creationId xmlns:p14="http://schemas.microsoft.com/office/powerpoint/2010/main" val="379066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0038957-0757-4A01-BB00-506A4CA07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5" y="127965"/>
            <a:ext cx="3507844" cy="31983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E64927-1739-474F-BFEF-26E6A3833DC6}"/>
              </a:ext>
            </a:extLst>
          </p:cNvPr>
          <p:cNvSpPr txBox="1"/>
          <p:nvPr/>
        </p:nvSpPr>
        <p:spPr>
          <a:xfrm>
            <a:off x="3922644" y="313496"/>
            <a:ext cx="7951304" cy="923330"/>
          </a:xfrm>
          <a:prstGeom prst="rect">
            <a:avLst/>
          </a:prstGeom>
          <a:noFill/>
        </p:spPr>
        <p:txBody>
          <a:bodyPr wrap="square">
            <a:spAutoFit/>
          </a:bodyPr>
          <a:lstStyle/>
          <a:p>
            <a:r>
              <a:rPr lang="en-IN" dirty="0"/>
              <a:t>We again enumerate the possible next locations. Again, there are two to select from: #3 and #7.</a:t>
            </a:r>
          </a:p>
          <a:p>
            <a:r>
              <a:rPr lang="en-IN" dirty="0"/>
              <a:t>STACK: 1 2</a:t>
            </a:r>
          </a:p>
        </p:txBody>
      </p:sp>
      <p:pic>
        <p:nvPicPr>
          <p:cNvPr id="4100" name="Picture 4">
            <a:extLst>
              <a:ext uri="{FF2B5EF4-FFF2-40B4-BE49-F238E27FC236}">
                <a16:creationId xmlns:a16="http://schemas.microsoft.com/office/drawing/2014/main" id="{6C4325DE-DEC5-4195-BC7B-391C4EBFF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 y="3531706"/>
            <a:ext cx="3392557" cy="30148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7372AA-2EFB-4EFB-B344-4B11D2C71A87}"/>
              </a:ext>
            </a:extLst>
          </p:cNvPr>
          <p:cNvSpPr txBox="1"/>
          <p:nvPr/>
        </p:nvSpPr>
        <p:spPr>
          <a:xfrm>
            <a:off x="3604591" y="3531706"/>
            <a:ext cx="3723861" cy="2308324"/>
          </a:xfrm>
          <a:prstGeom prst="rect">
            <a:avLst/>
          </a:prstGeom>
          <a:noFill/>
        </p:spPr>
        <p:txBody>
          <a:bodyPr wrap="square">
            <a:spAutoFit/>
          </a:bodyPr>
          <a:lstStyle/>
          <a:p>
            <a:r>
              <a:rPr lang="en-IN" sz="2400" dirty="0"/>
              <a:t>We've selected #7.</a:t>
            </a:r>
          </a:p>
          <a:p>
            <a:r>
              <a:rPr lang="en-IN" sz="2400" dirty="0"/>
              <a:t>This location is now pushed onto the stack.</a:t>
            </a:r>
          </a:p>
          <a:p>
            <a:r>
              <a:rPr lang="en-IN" sz="2400" dirty="0"/>
              <a:t>We now carve a path between #2 and #7.</a:t>
            </a:r>
          </a:p>
          <a:p>
            <a:r>
              <a:rPr lang="en-IN" sz="2400" dirty="0"/>
              <a:t>STACK: 1 2 7</a:t>
            </a:r>
            <a:endParaRPr lang="en-IN" dirty="0"/>
          </a:p>
        </p:txBody>
      </p:sp>
      <p:pic>
        <p:nvPicPr>
          <p:cNvPr id="4102" name="Picture 6">
            <a:extLst>
              <a:ext uri="{FF2B5EF4-FFF2-40B4-BE49-F238E27FC236}">
                <a16:creationId xmlns:a16="http://schemas.microsoft.com/office/drawing/2014/main" id="{1B14D956-7496-4A61-91A1-AC0061979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379" y="3531706"/>
            <a:ext cx="3723860" cy="30932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8B34DE-A17D-42D7-B9F5-C855DDF2AC46}"/>
              </a:ext>
            </a:extLst>
          </p:cNvPr>
          <p:cNvSpPr txBox="1"/>
          <p:nvPr/>
        </p:nvSpPr>
        <p:spPr>
          <a:xfrm>
            <a:off x="8955379" y="2222798"/>
            <a:ext cx="2688493" cy="646331"/>
          </a:xfrm>
          <a:prstGeom prst="rect">
            <a:avLst/>
          </a:prstGeom>
          <a:noFill/>
        </p:spPr>
        <p:txBody>
          <a:bodyPr wrap="none" rtlCol="0">
            <a:spAutoFit/>
          </a:bodyPr>
          <a:lstStyle/>
          <a:p>
            <a:r>
              <a:rPr lang="en-IN" dirty="0"/>
              <a:t>Wall between cells 2 and 7</a:t>
            </a:r>
          </a:p>
          <a:p>
            <a:r>
              <a:rPr lang="en-IN" dirty="0"/>
              <a:t>Is broken </a:t>
            </a:r>
          </a:p>
        </p:txBody>
      </p:sp>
      <p:cxnSp>
        <p:nvCxnSpPr>
          <p:cNvPr id="6" name="Straight Arrow Connector 5">
            <a:extLst>
              <a:ext uri="{FF2B5EF4-FFF2-40B4-BE49-F238E27FC236}">
                <a16:creationId xmlns:a16="http://schemas.microsoft.com/office/drawing/2014/main" id="{B38C20AD-824A-493D-BDA4-F1A31AA06F2B}"/>
              </a:ext>
            </a:extLst>
          </p:cNvPr>
          <p:cNvCxnSpPr/>
          <p:nvPr/>
        </p:nvCxnSpPr>
        <p:spPr>
          <a:xfrm flipV="1">
            <a:off x="8764172" y="3024554"/>
            <a:ext cx="846137" cy="1322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eptagon 9">
            <a:extLst>
              <a:ext uri="{FF2B5EF4-FFF2-40B4-BE49-F238E27FC236}">
                <a16:creationId xmlns:a16="http://schemas.microsoft.com/office/drawing/2014/main" id="{60986DE8-D79C-4666-84AA-255DAB478093}"/>
              </a:ext>
            </a:extLst>
          </p:cNvPr>
          <p:cNvSpPr/>
          <p:nvPr/>
        </p:nvSpPr>
        <p:spPr>
          <a:xfrm>
            <a:off x="10822238" y="775161"/>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4</a:t>
            </a:r>
          </a:p>
        </p:txBody>
      </p:sp>
      <p:sp>
        <p:nvSpPr>
          <p:cNvPr id="11" name="Heptagon 10">
            <a:extLst>
              <a:ext uri="{FF2B5EF4-FFF2-40B4-BE49-F238E27FC236}">
                <a16:creationId xmlns:a16="http://schemas.microsoft.com/office/drawing/2014/main" id="{97DC5E26-4C97-4145-961A-DB788485258D}"/>
              </a:ext>
            </a:extLst>
          </p:cNvPr>
          <p:cNvSpPr/>
          <p:nvPr/>
        </p:nvSpPr>
        <p:spPr>
          <a:xfrm>
            <a:off x="4104912" y="2738692"/>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5</a:t>
            </a:r>
          </a:p>
        </p:txBody>
      </p:sp>
    </p:spTree>
    <p:extLst>
      <p:ext uri="{BB962C8B-B14F-4D97-AF65-F5344CB8AC3E}">
        <p14:creationId xmlns:p14="http://schemas.microsoft.com/office/powerpoint/2010/main" val="187106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73EB1D1-B273-4A00-9099-B6071B5D6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89" y="290305"/>
            <a:ext cx="3621986" cy="3302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DD765F-1054-44A1-9A07-F2F33AE05FC9}"/>
              </a:ext>
            </a:extLst>
          </p:cNvPr>
          <p:cNvSpPr txBox="1"/>
          <p:nvPr/>
        </p:nvSpPr>
        <p:spPr>
          <a:xfrm>
            <a:off x="3838574" y="4653195"/>
            <a:ext cx="4216676" cy="1477328"/>
          </a:xfrm>
          <a:prstGeom prst="rect">
            <a:avLst/>
          </a:prstGeom>
          <a:noFill/>
        </p:spPr>
        <p:txBody>
          <a:bodyPr wrap="square">
            <a:spAutoFit/>
          </a:bodyPr>
          <a:lstStyle/>
          <a:p>
            <a:r>
              <a:rPr lang="en-IN" dirty="0"/>
              <a:t>We've selected #8.</a:t>
            </a:r>
          </a:p>
          <a:p>
            <a:r>
              <a:rPr lang="en-IN" dirty="0"/>
              <a:t>This location is now pushed onto the stack.</a:t>
            </a:r>
          </a:p>
          <a:p>
            <a:r>
              <a:rPr lang="en-IN" dirty="0"/>
              <a:t>We now carve a path between #7 and #8.</a:t>
            </a:r>
          </a:p>
          <a:p>
            <a:r>
              <a:rPr lang="en-IN" dirty="0"/>
              <a:t>STACK: 1 2 7 8</a:t>
            </a:r>
          </a:p>
          <a:p>
            <a:r>
              <a:rPr lang="en-IN" dirty="0"/>
              <a:t>The maze is starting to develop!</a:t>
            </a:r>
          </a:p>
        </p:txBody>
      </p:sp>
      <p:sp>
        <p:nvSpPr>
          <p:cNvPr id="6" name="TextBox 5">
            <a:extLst>
              <a:ext uri="{FF2B5EF4-FFF2-40B4-BE49-F238E27FC236}">
                <a16:creationId xmlns:a16="http://schemas.microsoft.com/office/drawing/2014/main" id="{59DF746D-FDDC-48BC-8D36-C897DCFE82ED}"/>
              </a:ext>
            </a:extLst>
          </p:cNvPr>
          <p:cNvSpPr txBox="1"/>
          <p:nvPr/>
        </p:nvSpPr>
        <p:spPr>
          <a:xfrm>
            <a:off x="3838575" y="290305"/>
            <a:ext cx="6096000" cy="923330"/>
          </a:xfrm>
          <a:prstGeom prst="rect">
            <a:avLst/>
          </a:prstGeom>
          <a:noFill/>
        </p:spPr>
        <p:txBody>
          <a:bodyPr wrap="square">
            <a:spAutoFit/>
          </a:bodyPr>
          <a:lstStyle/>
          <a:p>
            <a:pPr algn="just"/>
            <a:r>
              <a:rPr lang="en-IN" b="0" i="0" dirty="0">
                <a:effectLst/>
                <a:latin typeface="arial" panose="020B0604020202020204" pitchFamily="34" charset="0"/>
              </a:rPr>
              <a:t>This time there are three possible next locations: #6, #8 and #12.</a:t>
            </a:r>
          </a:p>
          <a:p>
            <a:pPr algn="just"/>
            <a:r>
              <a:rPr lang="en-IN" b="1" i="0" dirty="0">
                <a:effectLst/>
                <a:latin typeface="arial" panose="020B0604020202020204" pitchFamily="34" charset="0"/>
              </a:rPr>
              <a:t>STACK:</a:t>
            </a:r>
            <a:r>
              <a:rPr lang="en-IN" b="0" i="0" dirty="0">
                <a:effectLst/>
                <a:latin typeface="arial" panose="020B0604020202020204" pitchFamily="34" charset="0"/>
              </a:rPr>
              <a:t> 1 2 7</a:t>
            </a:r>
          </a:p>
        </p:txBody>
      </p:sp>
      <p:pic>
        <p:nvPicPr>
          <p:cNvPr id="5124" name="Picture 4">
            <a:extLst>
              <a:ext uri="{FF2B5EF4-FFF2-40B4-BE49-F238E27FC236}">
                <a16:creationId xmlns:a16="http://schemas.microsoft.com/office/drawing/2014/main" id="{633BC19C-82B7-425B-9A22-818FDB962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89" y="3790124"/>
            <a:ext cx="3621986" cy="32034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D3C6063-CE77-481F-8A7D-CD48BB007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427" y="3790124"/>
            <a:ext cx="3494016" cy="30305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04F1E2-CC99-4C9A-965D-FCC63B398B66}"/>
              </a:ext>
            </a:extLst>
          </p:cNvPr>
          <p:cNvSpPr txBox="1"/>
          <p:nvPr/>
        </p:nvSpPr>
        <p:spPr>
          <a:xfrm>
            <a:off x="8353427" y="3105834"/>
            <a:ext cx="2688493" cy="646331"/>
          </a:xfrm>
          <a:prstGeom prst="rect">
            <a:avLst/>
          </a:prstGeom>
          <a:noFill/>
        </p:spPr>
        <p:txBody>
          <a:bodyPr wrap="none" rtlCol="0">
            <a:spAutoFit/>
          </a:bodyPr>
          <a:lstStyle/>
          <a:p>
            <a:r>
              <a:rPr lang="en-IN" dirty="0"/>
              <a:t>Wall between cells 7 and 8</a:t>
            </a:r>
          </a:p>
          <a:p>
            <a:r>
              <a:rPr lang="en-IN" dirty="0"/>
              <a:t>Is broken </a:t>
            </a:r>
          </a:p>
        </p:txBody>
      </p:sp>
      <p:sp>
        <p:nvSpPr>
          <p:cNvPr id="8" name="Heptagon 7">
            <a:extLst>
              <a:ext uri="{FF2B5EF4-FFF2-40B4-BE49-F238E27FC236}">
                <a16:creationId xmlns:a16="http://schemas.microsoft.com/office/drawing/2014/main" id="{DBC49340-05DB-4FC8-A41B-F2DDCFE634C3}"/>
              </a:ext>
            </a:extLst>
          </p:cNvPr>
          <p:cNvSpPr/>
          <p:nvPr/>
        </p:nvSpPr>
        <p:spPr>
          <a:xfrm>
            <a:off x="4287793" y="1213635"/>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6</a:t>
            </a:r>
          </a:p>
        </p:txBody>
      </p:sp>
      <p:sp>
        <p:nvSpPr>
          <p:cNvPr id="10" name="Heptagon 9">
            <a:extLst>
              <a:ext uri="{FF2B5EF4-FFF2-40B4-BE49-F238E27FC236}">
                <a16:creationId xmlns:a16="http://schemas.microsoft.com/office/drawing/2014/main" id="{02633880-E6F4-42F5-A959-C97D15B00BDA}"/>
              </a:ext>
            </a:extLst>
          </p:cNvPr>
          <p:cNvSpPr/>
          <p:nvPr/>
        </p:nvSpPr>
        <p:spPr>
          <a:xfrm>
            <a:off x="4287793" y="3790124"/>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7</a:t>
            </a:r>
          </a:p>
        </p:txBody>
      </p:sp>
    </p:spTree>
    <p:extLst>
      <p:ext uri="{BB962C8B-B14F-4D97-AF65-F5344CB8AC3E}">
        <p14:creationId xmlns:p14="http://schemas.microsoft.com/office/powerpoint/2010/main" val="865048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E45F98F-9E4B-443B-B6CB-88B11BA93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59" y="383070"/>
            <a:ext cx="3144906" cy="28674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7929FD-DED4-403D-AD03-CF924FB97C86}"/>
              </a:ext>
            </a:extLst>
          </p:cNvPr>
          <p:cNvSpPr txBox="1"/>
          <p:nvPr/>
        </p:nvSpPr>
        <p:spPr>
          <a:xfrm>
            <a:off x="3564835" y="790018"/>
            <a:ext cx="7156174" cy="646331"/>
          </a:xfrm>
          <a:prstGeom prst="rect">
            <a:avLst/>
          </a:prstGeom>
          <a:noFill/>
        </p:spPr>
        <p:txBody>
          <a:bodyPr wrap="square">
            <a:spAutoFit/>
          </a:bodyPr>
          <a:lstStyle/>
          <a:p>
            <a:r>
              <a:rPr lang="en-IN" dirty="0"/>
              <a:t>Again there are three possible next locations: #3, #9 and #13.</a:t>
            </a:r>
          </a:p>
          <a:p>
            <a:r>
              <a:rPr lang="en-IN" dirty="0"/>
              <a:t>STACK: 1 2 7 8</a:t>
            </a:r>
          </a:p>
        </p:txBody>
      </p:sp>
      <p:pic>
        <p:nvPicPr>
          <p:cNvPr id="6148" name="Picture 4">
            <a:extLst>
              <a:ext uri="{FF2B5EF4-FFF2-40B4-BE49-F238E27FC236}">
                <a16:creationId xmlns:a16="http://schemas.microsoft.com/office/drawing/2014/main" id="{1D9865BE-4556-4927-AF0C-B908D7B0D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5" y="3607517"/>
            <a:ext cx="3409950" cy="3109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4D1BED-4B35-434B-A90B-124644CE3476}"/>
              </a:ext>
            </a:extLst>
          </p:cNvPr>
          <p:cNvSpPr txBox="1"/>
          <p:nvPr/>
        </p:nvSpPr>
        <p:spPr>
          <a:xfrm>
            <a:off x="3776870" y="3786306"/>
            <a:ext cx="4412973" cy="1200329"/>
          </a:xfrm>
          <a:prstGeom prst="rect">
            <a:avLst/>
          </a:prstGeom>
          <a:noFill/>
        </p:spPr>
        <p:txBody>
          <a:bodyPr wrap="square">
            <a:spAutoFit/>
          </a:bodyPr>
          <a:lstStyle/>
          <a:p>
            <a:r>
              <a:rPr lang="en-IN" dirty="0"/>
              <a:t>We've selected #13.</a:t>
            </a:r>
          </a:p>
          <a:p>
            <a:r>
              <a:rPr lang="en-IN" dirty="0"/>
              <a:t>This location is now pushed onto the stack.</a:t>
            </a:r>
          </a:p>
          <a:p>
            <a:r>
              <a:rPr lang="en-IN" dirty="0"/>
              <a:t>We carve a path between #8 and #13.</a:t>
            </a:r>
          </a:p>
          <a:p>
            <a:r>
              <a:rPr lang="en-IN" dirty="0"/>
              <a:t>STACK: 1 2 7 8 13</a:t>
            </a:r>
          </a:p>
        </p:txBody>
      </p:sp>
      <p:pic>
        <p:nvPicPr>
          <p:cNvPr id="6150" name="Picture 6">
            <a:extLst>
              <a:ext uri="{FF2B5EF4-FFF2-40B4-BE49-F238E27FC236}">
                <a16:creationId xmlns:a16="http://schemas.microsoft.com/office/drawing/2014/main" id="{60343B2D-F484-4C7E-9384-8AF454B7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9843" y="3786306"/>
            <a:ext cx="3409950" cy="29556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DD998C-F5B4-43FA-A69F-5A3428AF8B4A}"/>
              </a:ext>
            </a:extLst>
          </p:cNvPr>
          <p:cNvSpPr txBox="1"/>
          <p:nvPr/>
        </p:nvSpPr>
        <p:spPr>
          <a:xfrm>
            <a:off x="8189843" y="3139975"/>
            <a:ext cx="2805512" cy="646331"/>
          </a:xfrm>
          <a:prstGeom prst="rect">
            <a:avLst/>
          </a:prstGeom>
          <a:noFill/>
        </p:spPr>
        <p:txBody>
          <a:bodyPr wrap="none" rtlCol="0">
            <a:spAutoFit/>
          </a:bodyPr>
          <a:lstStyle/>
          <a:p>
            <a:r>
              <a:rPr lang="en-IN" dirty="0"/>
              <a:t>Wall between cells 8 and 13</a:t>
            </a:r>
          </a:p>
          <a:p>
            <a:r>
              <a:rPr lang="en-IN" dirty="0"/>
              <a:t>Is broken </a:t>
            </a:r>
          </a:p>
        </p:txBody>
      </p:sp>
      <p:sp>
        <p:nvSpPr>
          <p:cNvPr id="8" name="Heptagon 7">
            <a:extLst>
              <a:ext uri="{FF2B5EF4-FFF2-40B4-BE49-F238E27FC236}">
                <a16:creationId xmlns:a16="http://schemas.microsoft.com/office/drawing/2014/main" id="{D93132FB-2EB6-4678-8196-1FAB64771997}"/>
              </a:ext>
            </a:extLst>
          </p:cNvPr>
          <p:cNvSpPr/>
          <p:nvPr/>
        </p:nvSpPr>
        <p:spPr>
          <a:xfrm>
            <a:off x="9953327" y="538088"/>
            <a:ext cx="821634"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9</a:t>
            </a:r>
          </a:p>
        </p:txBody>
      </p:sp>
      <p:sp>
        <p:nvSpPr>
          <p:cNvPr id="10" name="Heptagon 9">
            <a:extLst>
              <a:ext uri="{FF2B5EF4-FFF2-40B4-BE49-F238E27FC236}">
                <a16:creationId xmlns:a16="http://schemas.microsoft.com/office/drawing/2014/main" id="{D9F41583-E44C-4579-A07D-7AF5E91CD8AB}"/>
              </a:ext>
            </a:extLst>
          </p:cNvPr>
          <p:cNvSpPr/>
          <p:nvPr/>
        </p:nvSpPr>
        <p:spPr>
          <a:xfrm>
            <a:off x="4269285" y="3049705"/>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10</a:t>
            </a:r>
          </a:p>
        </p:txBody>
      </p:sp>
    </p:spTree>
    <p:extLst>
      <p:ext uri="{BB962C8B-B14F-4D97-AF65-F5344CB8AC3E}">
        <p14:creationId xmlns:p14="http://schemas.microsoft.com/office/powerpoint/2010/main" val="274205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973E716-FE9D-4399-872C-9B813CEA8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23" y="277053"/>
            <a:ext cx="3184449" cy="2903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9B5D06-9F9C-4309-B1AE-C1EA776FDE58}"/>
              </a:ext>
            </a:extLst>
          </p:cNvPr>
          <p:cNvSpPr txBox="1"/>
          <p:nvPr/>
        </p:nvSpPr>
        <p:spPr>
          <a:xfrm>
            <a:off x="3922644" y="538226"/>
            <a:ext cx="6096000" cy="646331"/>
          </a:xfrm>
          <a:prstGeom prst="rect">
            <a:avLst/>
          </a:prstGeom>
          <a:noFill/>
        </p:spPr>
        <p:txBody>
          <a:bodyPr wrap="square">
            <a:spAutoFit/>
          </a:bodyPr>
          <a:lstStyle/>
          <a:p>
            <a:r>
              <a:rPr lang="en-IN" dirty="0"/>
              <a:t>Again there are three possible next locations: #12, #14 and #18.</a:t>
            </a:r>
          </a:p>
          <a:p>
            <a:r>
              <a:rPr lang="en-IN" dirty="0"/>
              <a:t>STACK: 1 2 7 8 13</a:t>
            </a:r>
          </a:p>
        </p:txBody>
      </p:sp>
      <p:pic>
        <p:nvPicPr>
          <p:cNvPr id="7172" name="Picture 4">
            <a:extLst>
              <a:ext uri="{FF2B5EF4-FFF2-40B4-BE49-F238E27FC236}">
                <a16:creationId xmlns:a16="http://schemas.microsoft.com/office/drawing/2014/main" id="{1B02EFA3-7966-49EE-BBDE-474F7EB18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22" y="3429000"/>
            <a:ext cx="3184449" cy="2903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8D115B-2C46-4F3C-A510-FE86B314DBF8}"/>
              </a:ext>
            </a:extLst>
          </p:cNvPr>
          <p:cNvSpPr txBox="1"/>
          <p:nvPr/>
        </p:nvSpPr>
        <p:spPr>
          <a:xfrm>
            <a:off x="3710609" y="3826062"/>
            <a:ext cx="4253948" cy="1200329"/>
          </a:xfrm>
          <a:prstGeom prst="rect">
            <a:avLst/>
          </a:prstGeom>
          <a:noFill/>
        </p:spPr>
        <p:txBody>
          <a:bodyPr wrap="square">
            <a:spAutoFit/>
          </a:bodyPr>
          <a:lstStyle/>
          <a:p>
            <a:r>
              <a:rPr lang="en-IN" dirty="0"/>
              <a:t>We've selected #12.</a:t>
            </a:r>
          </a:p>
          <a:p>
            <a:r>
              <a:rPr lang="en-IN" dirty="0"/>
              <a:t>This location is now pushed onto the stack.</a:t>
            </a:r>
          </a:p>
          <a:p>
            <a:r>
              <a:rPr lang="en-IN" dirty="0"/>
              <a:t>We carve a path between #13 and #12.</a:t>
            </a:r>
          </a:p>
          <a:p>
            <a:r>
              <a:rPr lang="en-IN" dirty="0"/>
              <a:t>STACK: 1 2 7 8 13 12</a:t>
            </a:r>
          </a:p>
        </p:txBody>
      </p:sp>
      <p:pic>
        <p:nvPicPr>
          <p:cNvPr id="7174" name="Picture 6">
            <a:extLst>
              <a:ext uri="{FF2B5EF4-FFF2-40B4-BE49-F238E27FC236}">
                <a16:creationId xmlns:a16="http://schemas.microsoft.com/office/drawing/2014/main" id="{140D1BED-5070-43AB-9D98-A6BE1FE80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295" y="3479200"/>
            <a:ext cx="3393838" cy="3094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C6E5C3-40DA-4A2E-8DE2-101B396F9559}"/>
              </a:ext>
            </a:extLst>
          </p:cNvPr>
          <p:cNvSpPr txBox="1"/>
          <p:nvPr/>
        </p:nvSpPr>
        <p:spPr>
          <a:xfrm>
            <a:off x="7964557" y="2857355"/>
            <a:ext cx="2922531" cy="646331"/>
          </a:xfrm>
          <a:prstGeom prst="rect">
            <a:avLst/>
          </a:prstGeom>
          <a:noFill/>
        </p:spPr>
        <p:txBody>
          <a:bodyPr wrap="none" rtlCol="0">
            <a:spAutoFit/>
          </a:bodyPr>
          <a:lstStyle/>
          <a:p>
            <a:r>
              <a:rPr lang="en-IN" dirty="0"/>
              <a:t>Wall between cells 13 and 32</a:t>
            </a:r>
          </a:p>
          <a:p>
            <a:r>
              <a:rPr lang="en-IN" dirty="0"/>
              <a:t>Is broken </a:t>
            </a:r>
          </a:p>
        </p:txBody>
      </p:sp>
      <p:sp>
        <p:nvSpPr>
          <p:cNvPr id="8" name="Heptagon 7">
            <a:extLst>
              <a:ext uri="{FF2B5EF4-FFF2-40B4-BE49-F238E27FC236}">
                <a16:creationId xmlns:a16="http://schemas.microsoft.com/office/drawing/2014/main" id="{9641D29A-0D4C-45B6-B392-086D1A7AEB8C}"/>
              </a:ext>
            </a:extLst>
          </p:cNvPr>
          <p:cNvSpPr/>
          <p:nvPr/>
        </p:nvSpPr>
        <p:spPr>
          <a:xfrm>
            <a:off x="3710609" y="129641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11</a:t>
            </a:r>
          </a:p>
        </p:txBody>
      </p:sp>
      <p:sp>
        <p:nvSpPr>
          <p:cNvPr id="10" name="Heptagon 9">
            <a:extLst>
              <a:ext uri="{FF2B5EF4-FFF2-40B4-BE49-F238E27FC236}">
                <a16:creationId xmlns:a16="http://schemas.microsoft.com/office/drawing/2014/main" id="{4AE0BED4-D90F-4B07-ABB9-C5A4B2FC5120}"/>
              </a:ext>
            </a:extLst>
          </p:cNvPr>
          <p:cNvSpPr/>
          <p:nvPr/>
        </p:nvSpPr>
        <p:spPr>
          <a:xfrm>
            <a:off x="3710609" y="3031938"/>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13</a:t>
            </a:r>
          </a:p>
        </p:txBody>
      </p:sp>
    </p:spTree>
    <p:extLst>
      <p:ext uri="{BB962C8B-B14F-4D97-AF65-F5344CB8AC3E}">
        <p14:creationId xmlns:p14="http://schemas.microsoft.com/office/powerpoint/2010/main" val="86311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35CE913-BC79-4CE5-AAF7-5F8D6457C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66" y="383070"/>
            <a:ext cx="3184663" cy="29036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0947B7-C1F8-4C5A-9EF3-D5B2B36EE6BE}"/>
              </a:ext>
            </a:extLst>
          </p:cNvPr>
          <p:cNvSpPr txBox="1"/>
          <p:nvPr/>
        </p:nvSpPr>
        <p:spPr>
          <a:xfrm>
            <a:off x="3654337" y="368064"/>
            <a:ext cx="6096000" cy="646331"/>
          </a:xfrm>
          <a:prstGeom prst="rect">
            <a:avLst/>
          </a:prstGeom>
          <a:noFill/>
        </p:spPr>
        <p:txBody>
          <a:bodyPr wrap="square">
            <a:spAutoFit/>
          </a:bodyPr>
          <a:lstStyle/>
          <a:p>
            <a:r>
              <a:rPr lang="en-IN" dirty="0"/>
              <a:t>There are two possible next locations: #11 and #17.</a:t>
            </a:r>
          </a:p>
          <a:p>
            <a:r>
              <a:rPr lang="en-IN" dirty="0"/>
              <a:t>STACK: 1 2 7 8 13 12</a:t>
            </a:r>
          </a:p>
        </p:txBody>
      </p:sp>
      <p:pic>
        <p:nvPicPr>
          <p:cNvPr id="8196" name="Picture 4">
            <a:extLst>
              <a:ext uri="{FF2B5EF4-FFF2-40B4-BE49-F238E27FC236}">
                <a16:creationId xmlns:a16="http://schemas.microsoft.com/office/drawing/2014/main" id="{2327B84E-66A0-49F5-A8F8-1D0E063EC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46" y="3501693"/>
            <a:ext cx="3277428" cy="29882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4E114B-DB8B-494F-A8FD-921BE2BC59F4}"/>
              </a:ext>
            </a:extLst>
          </p:cNvPr>
          <p:cNvSpPr txBox="1"/>
          <p:nvPr/>
        </p:nvSpPr>
        <p:spPr>
          <a:xfrm>
            <a:off x="3803374" y="4574994"/>
            <a:ext cx="4346716" cy="1200329"/>
          </a:xfrm>
          <a:prstGeom prst="rect">
            <a:avLst/>
          </a:prstGeom>
          <a:noFill/>
        </p:spPr>
        <p:txBody>
          <a:bodyPr wrap="square">
            <a:spAutoFit/>
          </a:bodyPr>
          <a:lstStyle/>
          <a:p>
            <a:r>
              <a:rPr lang="en-IN" dirty="0"/>
              <a:t>We've selected #11.</a:t>
            </a:r>
          </a:p>
          <a:p>
            <a:r>
              <a:rPr lang="en-IN" dirty="0"/>
              <a:t>This location is now pushed onto the stack.</a:t>
            </a:r>
          </a:p>
          <a:p>
            <a:r>
              <a:rPr lang="en-IN" dirty="0"/>
              <a:t>We carve a path between #12 and #11.</a:t>
            </a:r>
          </a:p>
          <a:p>
            <a:r>
              <a:rPr lang="en-IN" dirty="0"/>
              <a:t>STACK: 1 2 7 8 13 12 11</a:t>
            </a:r>
          </a:p>
        </p:txBody>
      </p:sp>
      <p:pic>
        <p:nvPicPr>
          <p:cNvPr id="8198" name="Picture 6">
            <a:extLst>
              <a:ext uri="{FF2B5EF4-FFF2-40B4-BE49-F238E27FC236}">
                <a16:creationId xmlns:a16="http://schemas.microsoft.com/office/drawing/2014/main" id="{ADE1BDA4-7A42-4F45-B693-C1DAEE3C1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166" y="3525860"/>
            <a:ext cx="3250922" cy="2964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7F4E87-4F54-4AB6-90BF-B97DEFED8664}"/>
              </a:ext>
            </a:extLst>
          </p:cNvPr>
          <p:cNvSpPr txBox="1"/>
          <p:nvPr/>
        </p:nvSpPr>
        <p:spPr>
          <a:xfrm>
            <a:off x="8718058" y="2722624"/>
            <a:ext cx="2922531" cy="646331"/>
          </a:xfrm>
          <a:prstGeom prst="rect">
            <a:avLst/>
          </a:prstGeom>
          <a:noFill/>
        </p:spPr>
        <p:txBody>
          <a:bodyPr wrap="none" rtlCol="0">
            <a:spAutoFit/>
          </a:bodyPr>
          <a:lstStyle/>
          <a:p>
            <a:r>
              <a:rPr lang="en-IN" dirty="0"/>
              <a:t>Wall between cells 1 2and 11</a:t>
            </a:r>
          </a:p>
          <a:p>
            <a:r>
              <a:rPr lang="en-IN" dirty="0"/>
              <a:t>Is broken </a:t>
            </a:r>
          </a:p>
        </p:txBody>
      </p:sp>
      <p:sp>
        <p:nvSpPr>
          <p:cNvPr id="8" name="Heptagon 7">
            <a:extLst>
              <a:ext uri="{FF2B5EF4-FFF2-40B4-BE49-F238E27FC236}">
                <a16:creationId xmlns:a16="http://schemas.microsoft.com/office/drawing/2014/main" id="{512AEE9D-B045-44BC-A189-7195B495C1F1}"/>
              </a:ext>
            </a:extLst>
          </p:cNvPr>
          <p:cNvSpPr/>
          <p:nvPr/>
        </p:nvSpPr>
        <p:spPr>
          <a:xfrm>
            <a:off x="8718058" y="575081"/>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13</a:t>
            </a:r>
          </a:p>
        </p:txBody>
      </p:sp>
      <p:sp>
        <p:nvSpPr>
          <p:cNvPr id="10" name="Heptagon 9">
            <a:extLst>
              <a:ext uri="{FF2B5EF4-FFF2-40B4-BE49-F238E27FC236}">
                <a16:creationId xmlns:a16="http://schemas.microsoft.com/office/drawing/2014/main" id="{0762C918-DE33-4529-A1AE-A2331E7B2200}"/>
              </a:ext>
            </a:extLst>
          </p:cNvPr>
          <p:cNvSpPr/>
          <p:nvPr/>
        </p:nvSpPr>
        <p:spPr>
          <a:xfrm>
            <a:off x="4142676" y="3664374"/>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14</a:t>
            </a:r>
          </a:p>
        </p:txBody>
      </p:sp>
    </p:spTree>
    <p:extLst>
      <p:ext uri="{BB962C8B-B14F-4D97-AF65-F5344CB8AC3E}">
        <p14:creationId xmlns:p14="http://schemas.microsoft.com/office/powerpoint/2010/main" val="15067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E3B577F-2758-4A4F-B50B-70C268EA1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77" y="192459"/>
            <a:ext cx="2641323" cy="24082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2B3758-5928-4E43-9256-3977789088C8}"/>
              </a:ext>
            </a:extLst>
          </p:cNvPr>
          <p:cNvSpPr txBox="1"/>
          <p:nvPr/>
        </p:nvSpPr>
        <p:spPr>
          <a:xfrm>
            <a:off x="3048000" y="750261"/>
            <a:ext cx="6096000" cy="646331"/>
          </a:xfrm>
          <a:prstGeom prst="rect">
            <a:avLst/>
          </a:prstGeom>
          <a:noFill/>
        </p:spPr>
        <p:txBody>
          <a:bodyPr wrap="square">
            <a:spAutoFit/>
          </a:bodyPr>
          <a:lstStyle/>
          <a:p>
            <a:r>
              <a:rPr lang="en-IN" dirty="0"/>
              <a:t>There are two possible next locations: #6 and #16.</a:t>
            </a:r>
          </a:p>
          <a:p>
            <a:r>
              <a:rPr lang="en-IN" dirty="0"/>
              <a:t>STACK: 1 2 7 8 13 12 11</a:t>
            </a:r>
          </a:p>
        </p:txBody>
      </p:sp>
      <p:pic>
        <p:nvPicPr>
          <p:cNvPr id="9220" name="Picture 4">
            <a:extLst>
              <a:ext uri="{FF2B5EF4-FFF2-40B4-BE49-F238E27FC236}">
                <a16:creationId xmlns:a16="http://schemas.microsoft.com/office/drawing/2014/main" id="{5399D1A2-953D-4BAC-A5E2-79BEF6B51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23" y="2980497"/>
            <a:ext cx="2844248" cy="2916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2BF665-B5A3-4940-8DAD-6FED4A319336}"/>
              </a:ext>
            </a:extLst>
          </p:cNvPr>
          <p:cNvSpPr txBox="1"/>
          <p:nvPr/>
        </p:nvSpPr>
        <p:spPr>
          <a:xfrm>
            <a:off x="3242299" y="4051756"/>
            <a:ext cx="4187686" cy="1200329"/>
          </a:xfrm>
          <a:prstGeom prst="rect">
            <a:avLst/>
          </a:prstGeom>
          <a:noFill/>
        </p:spPr>
        <p:txBody>
          <a:bodyPr wrap="square">
            <a:spAutoFit/>
          </a:bodyPr>
          <a:lstStyle/>
          <a:p>
            <a:r>
              <a:rPr lang="en-IN" dirty="0"/>
              <a:t>We've selected #6.</a:t>
            </a:r>
          </a:p>
          <a:p>
            <a:r>
              <a:rPr lang="en-IN" dirty="0"/>
              <a:t>This location is now pushed onto the stack.</a:t>
            </a:r>
          </a:p>
          <a:p>
            <a:r>
              <a:rPr lang="en-IN" dirty="0"/>
              <a:t>We carve a path between #11 and #6.</a:t>
            </a:r>
          </a:p>
          <a:p>
            <a:r>
              <a:rPr lang="en-IN" dirty="0"/>
              <a:t>STACK: 1 2 7 8 13 12 11 6</a:t>
            </a:r>
          </a:p>
        </p:txBody>
      </p:sp>
      <p:pic>
        <p:nvPicPr>
          <p:cNvPr id="9222" name="Picture 6">
            <a:extLst>
              <a:ext uri="{FF2B5EF4-FFF2-40B4-BE49-F238E27FC236}">
                <a16:creationId xmlns:a16="http://schemas.microsoft.com/office/drawing/2014/main" id="{3754904A-BBF5-4641-AC49-5C17AB426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073" y="3299771"/>
            <a:ext cx="3264177" cy="29761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2870AE-2E19-4105-A74B-073FCACFB4FA}"/>
              </a:ext>
            </a:extLst>
          </p:cNvPr>
          <p:cNvSpPr txBox="1"/>
          <p:nvPr/>
        </p:nvSpPr>
        <p:spPr>
          <a:xfrm>
            <a:off x="8806375" y="2377542"/>
            <a:ext cx="2805512" cy="646331"/>
          </a:xfrm>
          <a:prstGeom prst="rect">
            <a:avLst/>
          </a:prstGeom>
          <a:noFill/>
        </p:spPr>
        <p:txBody>
          <a:bodyPr wrap="none" rtlCol="0">
            <a:spAutoFit/>
          </a:bodyPr>
          <a:lstStyle/>
          <a:p>
            <a:r>
              <a:rPr lang="en-IN" dirty="0"/>
              <a:t>Wall between cells 11 and 6</a:t>
            </a:r>
          </a:p>
          <a:p>
            <a:r>
              <a:rPr lang="en-IN" dirty="0"/>
              <a:t>Is broken </a:t>
            </a:r>
          </a:p>
        </p:txBody>
      </p:sp>
      <p:sp>
        <p:nvSpPr>
          <p:cNvPr id="8" name="Heptagon 7">
            <a:extLst>
              <a:ext uri="{FF2B5EF4-FFF2-40B4-BE49-F238E27FC236}">
                <a16:creationId xmlns:a16="http://schemas.microsoft.com/office/drawing/2014/main" id="{4F4AEC02-4376-47E4-AB6D-44ECA34EB43B}"/>
              </a:ext>
            </a:extLst>
          </p:cNvPr>
          <p:cNvSpPr/>
          <p:nvPr/>
        </p:nvSpPr>
        <p:spPr>
          <a:xfrm>
            <a:off x="8860882" y="582068"/>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15</a:t>
            </a:r>
          </a:p>
        </p:txBody>
      </p:sp>
      <p:sp>
        <p:nvSpPr>
          <p:cNvPr id="10" name="Heptagon 9">
            <a:extLst>
              <a:ext uri="{FF2B5EF4-FFF2-40B4-BE49-F238E27FC236}">
                <a16:creationId xmlns:a16="http://schemas.microsoft.com/office/drawing/2014/main" id="{158B0893-F660-4EFE-8332-1248E53AC5D0}"/>
              </a:ext>
            </a:extLst>
          </p:cNvPr>
          <p:cNvSpPr/>
          <p:nvPr/>
        </p:nvSpPr>
        <p:spPr>
          <a:xfrm>
            <a:off x="3776916" y="308384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16</a:t>
            </a:r>
          </a:p>
        </p:txBody>
      </p:sp>
    </p:spTree>
    <p:extLst>
      <p:ext uri="{BB962C8B-B14F-4D97-AF65-F5344CB8AC3E}">
        <p14:creationId xmlns:p14="http://schemas.microsoft.com/office/powerpoint/2010/main" val="16153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B87C7F5-EB88-4DCB-9621-43124B328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24" y="237296"/>
            <a:ext cx="3277428" cy="2988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66C529-68FA-4FBC-BF36-2B61101CBA6D}"/>
              </a:ext>
            </a:extLst>
          </p:cNvPr>
          <p:cNvSpPr txBox="1"/>
          <p:nvPr/>
        </p:nvSpPr>
        <p:spPr>
          <a:xfrm>
            <a:off x="3909390" y="415573"/>
            <a:ext cx="8004313" cy="2677656"/>
          </a:xfrm>
          <a:prstGeom prst="rect">
            <a:avLst/>
          </a:prstGeom>
          <a:noFill/>
        </p:spPr>
        <p:txBody>
          <a:bodyPr wrap="square">
            <a:spAutoFit/>
          </a:bodyPr>
          <a:lstStyle/>
          <a:p>
            <a:r>
              <a:rPr lang="en-IN" sz="2400" dirty="0"/>
              <a:t>OK, here we have a problem. We're at a dead end.</a:t>
            </a:r>
          </a:p>
          <a:p>
            <a:r>
              <a:rPr lang="en-IN" sz="2400" dirty="0"/>
              <a:t>There are no </a:t>
            </a:r>
            <a:r>
              <a:rPr lang="en-IN" sz="2400" dirty="0" err="1"/>
              <a:t>unvisted</a:t>
            </a:r>
            <a:r>
              <a:rPr lang="en-IN" sz="2400" dirty="0"/>
              <a:t> locations to go from #6.</a:t>
            </a:r>
          </a:p>
          <a:p>
            <a:r>
              <a:rPr lang="en-IN" sz="2400" dirty="0"/>
              <a:t>This is where we back track, we pop off the last visited location off the stack.</a:t>
            </a:r>
          </a:p>
          <a:p>
            <a:r>
              <a:rPr lang="en-IN" sz="2400" dirty="0"/>
              <a:t>Where were we before last before we go to this location? That's right, we were at #11.</a:t>
            </a:r>
          </a:p>
          <a:p>
            <a:r>
              <a:rPr lang="en-IN" sz="2400" dirty="0"/>
              <a:t>STACK: 1 2 7 8 13 12 11 </a:t>
            </a:r>
            <a:r>
              <a:rPr lang="en-IN" sz="2400" dirty="0">
                <a:solidFill>
                  <a:srgbClr val="FF0000"/>
                </a:solidFill>
              </a:rPr>
              <a:t>6</a:t>
            </a:r>
          </a:p>
        </p:txBody>
      </p:sp>
      <p:pic>
        <p:nvPicPr>
          <p:cNvPr id="10244" name="Picture 4">
            <a:extLst>
              <a:ext uri="{FF2B5EF4-FFF2-40B4-BE49-F238E27FC236}">
                <a16:creationId xmlns:a16="http://schemas.microsoft.com/office/drawing/2014/main" id="{88A0DD34-6010-4817-96F8-C3B81349C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24" y="3632461"/>
            <a:ext cx="3396698" cy="30969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3E7146-0EEF-4E4A-B8D2-B15D9E17B4EF}"/>
              </a:ext>
            </a:extLst>
          </p:cNvPr>
          <p:cNvSpPr txBox="1"/>
          <p:nvPr/>
        </p:nvSpPr>
        <p:spPr>
          <a:xfrm>
            <a:off x="3909388" y="4184587"/>
            <a:ext cx="8282609" cy="2246769"/>
          </a:xfrm>
          <a:prstGeom prst="rect">
            <a:avLst/>
          </a:prstGeom>
          <a:noFill/>
        </p:spPr>
        <p:txBody>
          <a:bodyPr wrap="square">
            <a:spAutoFit/>
          </a:bodyPr>
          <a:lstStyle/>
          <a:p>
            <a:r>
              <a:rPr lang="en-IN" sz="2800" dirty="0"/>
              <a:t>We return to #11.</a:t>
            </a:r>
          </a:p>
          <a:p>
            <a:r>
              <a:rPr lang="en-IN" sz="2800" dirty="0"/>
              <a:t>Are there any, yet, </a:t>
            </a:r>
            <a:r>
              <a:rPr lang="en-IN" sz="2800" dirty="0" err="1"/>
              <a:t>unvisted</a:t>
            </a:r>
            <a:r>
              <a:rPr lang="en-IN" sz="2800" dirty="0"/>
              <a:t> neighbours for #11?</a:t>
            </a:r>
          </a:p>
          <a:p>
            <a:r>
              <a:rPr lang="en-IN" sz="2800" dirty="0"/>
              <a:t>Well yes, there is one, and this is #16, so we'll go there.</a:t>
            </a:r>
          </a:p>
          <a:p>
            <a:r>
              <a:rPr lang="en-IN" sz="2800" dirty="0"/>
              <a:t>This new location is added to the stack.</a:t>
            </a:r>
          </a:p>
          <a:p>
            <a:r>
              <a:rPr lang="en-IN" sz="2800" dirty="0"/>
              <a:t>STACK: 1 2 7 8 13 12 11 16</a:t>
            </a:r>
          </a:p>
        </p:txBody>
      </p:sp>
      <p:sp>
        <p:nvSpPr>
          <p:cNvPr id="6" name="Heptagon 5">
            <a:extLst>
              <a:ext uri="{FF2B5EF4-FFF2-40B4-BE49-F238E27FC236}">
                <a16:creationId xmlns:a16="http://schemas.microsoft.com/office/drawing/2014/main" id="{54EA5D82-B3D3-4881-B09D-C8305D2E828D}"/>
              </a:ext>
            </a:extLst>
          </p:cNvPr>
          <p:cNvSpPr/>
          <p:nvPr/>
        </p:nvSpPr>
        <p:spPr>
          <a:xfrm>
            <a:off x="11119962" y="30086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17</a:t>
            </a:r>
          </a:p>
        </p:txBody>
      </p:sp>
      <p:sp>
        <p:nvSpPr>
          <p:cNvPr id="8" name="Heptagon 7">
            <a:extLst>
              <a:ext uri="{FF2B5EF4-FFF2-40B4-BE49-F238E27FC236}">
                <a16:creationId xmlns:a16="http://schemas.microsoft.com/office/drawing/2014/main" id="{2B210EC1-AD25-47CB-9F96-A74DCAF440EB}"/>
              </a:ext>
            </a:extLst>
          </p:cNvPr>
          <p:cNvSpPr/>
          <p:nvPr/>
        </p:nvSpPr>
        <p:spPr>
          <a:xfrm>
            <a:off x="7534554" y="3187005"/>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18</a:t>
            </a:r>
          </a:p>
        </p:txBody>
      </p:sp>
    </p:spTree>
    <p:extLst>
      <p:ext uri="{BB962C8B-B14F-4D97-AF65-F5344CB8AC3E}">
        <p14:creationId xmlns:p14="http://schemas.microsoft.com/office/powerpoint/2010/main" val="137996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B8C71F-ADE7-48DD-9E6A-AE1DB834867B}"/>
              </a:ext>
            </a:extLst>
          </p:cNvPr>
          <p:cNvSpPr txBox="1"/>
          <p:nvPr/>
        </p:nvSpPr>
        <p:spPr>
          <a:xfrm>
            <a:off x="1782316" y="6187594"/>
            <a:ext cx="10409684" cy="584775"/>
          </a:xfrm>
          <a:prstGeom prst="rect">
            <a:avLst/>
          </a:prstGeom>
          <a:noFill/>
        </p:spPr>
        <p:txBody>
          <a:bodyPr wrap="square">
            <a:spAutoFit/>
          </a:bodyPr>
          <a:lstStyle/>
          <a:p>
            <a:r>
              <a:rPr lang="en-IN" sz="3200" dirty="0"/>
              <a:t>https://www.youtube.com/watch?v=HyK_Q5rrcr4</a:t>
            </a:r>
          </a:p>
        </p:txBody>
      </p:sp>
      <p:sp>
        <p:nvSpPr>
          <p:cNvPr id="5" name="TextBox 4">
            <a:extLst>
              <a:ext uri="{FF2B5EF4-FFF2-40B4-BE49-F238E27FC236}">
                <a16:creationId xmlns:a16="http://schemas.microsoft.com/office/drawing/2014/main" id="{56173988-DF9F-4C4B-96ED-982826C82C3D}"/>
              </a:ext>
            </a:extLst>
          </p:cNvPr>
          <p:cNvSpPr txBox="1"/>
          <p:nvPr/>
        </p:nvSpPr>
        <p:spPr>
          <a:xfrm>
            <a:off x="255260" y="1188304"/>
            <a:ext cx="11343861" cy="3108543"/>
          </a:xfrm>
          <a:prstGeom prst="rect">
            <a:avLst/>
          </a:prstGeom>
          <a:noFill/>
        </p:spPr>
        <p:txBody>
          <a:bodyPr wrap="square">
            <a:spAutoFit/>
          </a:bodyPr>
          <a:lstStyle/>
          <a:p>
            <a:r>
              <a:rPr lang="en-IN" sz="2800" dirty="0"/>
              <a:t>Task</a:t>
            </a:r>
          </a:p>
          <a:p>
            <a:pPr algn="just"/>
            <a:r>
              <a:rPr lang="en-IN" sz="2800" dirty="0"/>
              <a:t>Generate and show a maze, using the simple Depth-first search algorithm. Start at a random cell. Mark the current cell as visited, and get a list of its neighbours. For each neighbour, starting with a randomly selected neighbour: If that neighbour hasn't been visited, remove the wall between this cell and that neighbour, and then recurse with that neighbour as the current cell.</a:t>
            </a:r>
          </a:p>
        </p:txBody>
      </p:sp>
      <p:sp>
        <p:nvSpPr>
          <p:cNvPr id="6" name="TextBox 5">
            <a:extLst>
              <a:ext uri="{FF2B5EF4-FFF2-40B4-BE49-F238E27FC236}">
                <a16:creationId xmlns:a16="http://schemas.microsoft.com/office/drawing/2014/main" id="{5A6E0542-F772-4937-9949-C9EBAA00FABC}"/>
              </a:ext>
            </a:extLst>
          </p:cNvPr>
          <p:cNvSpPr txBox="1"/>
          <p:nvPr/>
        </p:nvSpPr>
        <p:spPr>
          <a:xfrm>
            <a:off x="2683412" y="5818262"/>
            <a:ext cx="7107702" cy="369332"/>
          </a:xfrm>
          <a:prstGeom prst="rect">
            <a:avLst/>
          </a:prstGeom>
          <a:noFill/>
        </p:spPr>
        <p:txBody>
          <a:bodyPr wrap="square">
            <a:spAutoFit/>
          </a:bodyPr>
          <a:lstStyle/>
          <a:p>
            <a:pPr algn="l"/>
            <a:r>
              <a:rPr lang="en-IN" b="0" i="0" dirty="0">
                <a:effectLst/>
                <a:latin typeface="Roboto" panose="02000000000000000000" pitchFamily="2" charset="0"/>
              </a:rPr>
              <a:t>Coding Challenge #10.1: Maze Generator with p5.js - Part 1</a:t>
            </a:r>
          </a:p>
        </p:txBody>
      </p:sp>
      <p:sp>
        <p:nvSpPr>
          <p:cNvPr id="4" name="Rectangle 3">
            <a:extLst>
              <a:ext uri="{FF2B5EF4-FFF2-40B4-BE49-F238E27FC236}">
                <a16:creationId xmlns:a16="http://schemas.microsoft.com/office/drawing/2014/main" id="{B4A57CE7-FDDC-4572-B210-D9048859B539}"/>
              </a:ext>
            </a:extLst>
          </p:cNvPr>
          <p:cNvSpPr/>
          <p:nvPr/>
        </p:nvSpPr>
        <p:spPr>
          <a:xfrm>
            <a:off x="3362611" y="293674"/>
            <a:ext cx="512916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Maze Generation</a:t>
            </a:r>
          </a:p>
        </p:txBody>
      </p:sp>
    </p:spTree>
    <p:extLst>
      <p:ext uri="{BB962C8B-B14F-4D97-AF65-F5344CB8AC3E}">
        <p14:creationId xmlns:p14="http://schemas.microsoft.com/office/powerpoint/2010/main" val="4065390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1F4A4BC-7757-4805-AB15-7F3421236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41" y="263801"/>
            <a:ext cx="2995498" cy="2731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5309AA-20A3-4A5E-B327-8F6E15055B52}"/>
              </a:ext>
            </a:extLst>
          </p:cNvPr>
          <p:cNvSpPr txBox="1"/>
          <p:nvPr/>
        </p:nvSpPr>
        <p:spPr>
          <a:xfrm>
            <a:off x="3379304" y="432209"/>
            <a:ext cx="4969566" cy="830997"/>
          </a:xfrm>
          <a:prstGeom prst="rect">
            <a:avLst/>
          </a:prstGeom>
          <a:noFill/>
        </p:spPr>
        <p:txBody>
          <a:bodyPr wrap="square">
            <a:spAutoFit/>
          </a:bodyPr>
          <a:lstStyle/>
          <a:p>
            <a:r>
              <a:rPr lang="en-IN" sz="2400" dirty="0"/>
              <a:t>And we continue to carve the maze.</a:t>
            </a:r>
          </a:p>
          <a:p>
            <a:r>
              <a:rPr lang="en-IN" sz="2400" dirty="0"/>
              <a:t>STACK: 1 2 7 8 13 12 11 16</a:t>
            </a:r>
          </a:p>
        </p:txBody>
      </p:sp>
      <p:pic>
        <p:nvPicPr>
          <p:cNvPr id="11268" name="Picture 4">
            <a:extLst>
              <a:ext uri="{FF2B5EF4-FFF2-40B4-BE49-F238E27FC236}">
                <a16:creationId xmlns:a16="http://schemas.microsoft.com/office/drawing/2014/main" id="{6ACCCAB4-FA97-42BE-8961-BE4529A9F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928" y="855038"/>
            <a:ext cx="2995498" cy="273118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A75D52F5-C974-4F1B-BBE6-EB8A5D9B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1" y="3429000"/>
            <a:ext cx="2995498" cy="29019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64589EE-13A9-43F7-B0E8-1E61AB3EA82E}"/>
              </a:ext>
            </a:extLst>
          </p:cNvPr>
          <p:cNvSpPr txBox="1"/>
          <p:nvPr/>
        </p:nvSpPr>
        <p:spPr>
          <a:xfrm>
            <a:off x="3190139" y="4894013"/>
            <a:ext cx="8560905" cy="954107"/>
          </a:xfrm>
          <a:prstGeom prst="rect">
            <a:avLst/>
          </a:prstGeom>
          <a:noFill/>
        </p:spPr>
        <p:txBody>
          <a:bodyPr wrap="square">
            <a:spAutoFit/>
          </a:bodyPr>
          <a:lstStyle/>
          <a:p>
            <a:r>
              <a:rPr lang="en-IN" sz="2800" dirty="0"/>
              <a:t>There are two possible locations from here: #17 and #21.</a:t>
            </a:r>
          </a:p>
          <a:p>
            <a:r>
              <a:rPr lang="en-IN" sz="2800" dirty="0"/>
              <a:t>STACK: 1 2 7 8 13 12 11 16</a:t>
            </a:r>
          </a:p>
        </p:txBody>
      </p:sp>
      <p:sp>
        <p:nvSpPr>
          <p:cNvPr id="13" name="TextBox 12">
            <a:extLst>
              <a:ext uri="{FF2B5EF4-FFF2-40B4-BE49-F238E27FC236}">
                <a16:creationId xmlns:a16="http://schemas.microsoft.com/office/drawing/2014/main" id="{BE85BCCD-C612-4896-88AC-F304137A76D2}"/>
              </a:ext>
            </a:extLst>
          </p:cNvPr>
          <p:cNvSpPr txBox="1"/>
          <p:nvPr/>
        </p:nvSpPr>
        <p:spPr>
          <a:xfrm>
            <a:off x="3379304" y="2348865"/>
            <a:ext cx="5196624" cy="461665"/>
          </a:xfrm>
          <a:prstGeom prst="rect">
            <a:avLst/>
          </a:prstGeom>
          <a:noFill/>
        </p:spPr>
        <p:txBody>
          <a:bodyPr wrap="square" rtlCol="0">
            <a:spAutoFit/>
          </a:bodyPr>
          <a:lstStyle/>
          <a:p>
            <a:r>
              <a:rPr lang="en-IN" sz="2400" dirty="0"/>
              <a:t>Wall between cells 11 and 16 is broken </a:t>
            </a:r>
          </a:p>
        </p:txBody>
      </p:sp>
      <p:sp>
        <p:nvSpPr>
          <p:cNvPr id="8" name="Heptagon 7">
            <a:extLst>
              <a:ext uri="{FF2B5EF4-FFF2-40B4-BE49-F238E27FC236}">
                <a16:creationId xmlns:a16="http://schemas.microsoft.com/office/drawing/2014/main" id="{0052DB2F-EEC1-439D-8B75-EB358158F167}"/>
              </a:ext>
            </a:extLst>
          </p:cNvPr>
          <p:cNvSpPr/>
          <p:nvPr/>
        </p:nvSpPr>
        <p:spPr>
          <a:xfrm>
            <a:off x="5063721" y="126320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19</a:t>
            </a:r>
          </a:p>
        </p:txBody>
      </p:sp>
      <p:sp>
        <p:nvSpPr>
          <p:cNvPr id="9" name="Heptagon 8">
            <a:extLst>
              <a:ext uri="{FF2B5EF4-FFF2-40B4-BE49-F238E27FC236}">
                <a16:creationId xmlns:a16="http://schemas.microsoft.com/office/drawing/2014/main" id="{2E2E1B73-26A8-40A2-9513-48725024E688}"/>
              </a:ext>
            </a:extLst>
          </p:cNvPr>
          <p:cNvSpPr/>
          <p:nvPr/>
        </p:nvSpPr>
        <p:spPr>
          <a:xfrm>
            <a:off x="3379304" y="3614049"/>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20</a:t>
            </a:r>
          </a:p>
        </p:txBody>
      </p:sp>
    </p:spTree>
    <p:extLst>
      <p:ext uri="{BB962C8B-B14F-4D97-AF65-F5344CB8AC3E}">
        <p14:creationId xmlns:p14="http://schemas.microsoft.com/office/powerpoint/2010/main" val="419308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383D91D-BC5E-46CF-A9C5-F3708BB0F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63" y="343314"/>
            <a:ext cx="3105150" cy="28311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12C84A-69D1-42C3-BB26-7147589B1430}"/>
              </a:ext>
            </a:extLst>
          </p:cNvPr>
          <p:cNvSpPr txBox="1"/>
          <p:nvPr/>
        </p:nvSpPr>
        <p:spPr>
          <a:xfrm>
            <a:off x="3432312" y="430037"/>
            <a:ext cx="4678017" cy="830997"/>
          </a:xfrm>
          <a:prstGeom prst="rect">
            <a:avLst/>
          </a:prstGeom>
          <a:noFill/>
        </p:spPr>
        <p:txBody>
          <a:bodyPr wrap="square">
            <a:spAutoFit/>
          </a:bodyPr>
          <a:lstStyle/>
          <a:p>
            <a:r>
              <a:rPr lang="en-IN" sz="2400" dirty="0"/>
              <a:t>#17 is chosen.</a:t>
            </a:r>
          </a:p>
          <a:p>
            <a:r>
              <a:rPr lang="en-IN" sz="2400" dirty="0"/>
              <a:t>STACK: 1 2 7 8 13 12 11 16 17</a:t>
            </a:r>
          </a:p>
        </p:txBody>
      </p:sp>
      <p:pic>
        <p:nvPicPr>
          <p:cNvPr id="12292" name="Picture 4">
            <a:extLst>
              <a:ext uri="{FF2B5EF4-FFF2-40B4-BE49-F238E27FC236}">
                <a16:creationId xmlns:a16="http://schemas.microsoft.com/office/drawing/2014/main" id="{4CD49F59-AAE2-4B06-B4C1-26558D530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329" y="430037"/>
            <a:ext cx="3384301" cy="308568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BB05A0F6-7EBB-40FF-B7F5-645A002D4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82" y="3400136"/>
            <a:ext cx="3105149" cy="28311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9537A8-B55D-43F3-A64B-53DA29A994D1}"/>
              </a:ext>
            </a:extLst>
          </p:cNvPr>
          <p:cNvSpPr txBox="1"/>
          <p:nvPr/>
        </p:nvSpPr>
        <p:spPr>
          <a:xfrm>
            <a:off x="3621957" y="4647137"/>
            <a:ext cx="7540487" cy="830997"/>
          </a:xfrm>
          <a:prstGeom prst="rect">
            <a:avLst/>
          </a:prstGeom>
          <a:noFill/>
        </p:spPr>
        <p:txBody>
          <a:bodyPr wrap="square">
            <a:spAutoFit/>
          </a:bodyPr>
          <a:lstStyle/>
          <a:p>
            <a:r>
              <a:rPr lang="en-IN" sz="2400" dirty="0"/>
              <a:t>There are two possible locations from here: #18 and #22.</a:t>
            </a:r>
          </a:p>
          <a:p>
            <a:r>
              <a:rPr lang="en-IN" sz="2400" dirty="0"/>
              <a:t>STACK: 1 2 7 8 13 12 11 16 17</a:t>
            </a:r>
          </a:p>
        </p:txBody>
      </p:sp>
      <p:sp>
        <p:nvSpPr>
          <p:cNvPr id="11" name="TextBox 10">
            <a:extLst>
              <a:ext uri="{FF2B5EF4-FFF2-40B4-BE49-F238E27FC236}">
                <a16:creationId xmlns:a16="http://schemas.microsoft.com/office/drawing/2014/main" id="{7DFCA462-F881-4528-9B20-4A5AEA575EE7}"/>
              </a:ext>
            </a:extLst>
          </p:cNvPr>
          <p:cNvSpPr txBox="1"/>
          <p:nvPr/>
        </p:nvSpPr>
        <p:spPr>
          <a:xfrm>
            <a:off x="3684889" y="3986367"/>
            <a:ext cx="5520840" cy="461665"/>
          </a:xfrm>
          <a:prstGeom prst="rect">
            <a:avLst/>
          </a:prstGeom>
          <a:noFill/>
        </p:spPr>
        <p:txBody>
          <a:bodyPr wrap="square" rtlCol="0">
            <a:spAutoFit/>
          </a:bodyPr>
          <a:lstStyle/>
          <a:p>
            <a:r>
              <a:rPr lang="en-IN" sz="2400" dirty="0"/>
              <a:t>Wall between cells 11 and 17 Is broken </a:t>
            </a:r>
          </a:p>
        </p:txBody>
      </p:sp>
      <p:sp>
        <p:nvSpPr>
          <p:cNvPr id="8" name="Heptagon 7">
            <a:extLst>
              <a:ext uri="{FF2B5EF4-FFF2-40B4-BE49-F238E27FC236}">
                <a16:creationId xmlns:a16="http://schemas.microsoft.com/office/drawing/2014/main" id="{3B9C334C-FA04-48B6-936C-097F4AF9E95C}"/>
              </a:ext>
            </a:extLst>
          </p:cNvPr>
          <p:cNvSpPr/>
          <p:nvPr/>
        </p:nvSpPr>
        <p:spPr>
          <a:xfrm>
            <a:off x="3903525" y="1698070"/>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21</a:t>
            </a:r>
          </a:p>
        </p:txBody>
      </p:sp>
      <p:sp>
        <p:nvSpPr>
          <p:cNvPr id="9" name="Heptagon 8">
            <a:extLst>
              <a:ext uri="{FF2B5EF4-FFF2-40B4-BE49-F238E27FC236}">
                <a16:creationId xmlns:a16="http://schemas.microsoft.com/office/drawing/2014/main" id="{038901F8-CA7A-42BD-90FB-51ADD88B91CC}"/>
              </a:ext>
            </a:extLst>
          </p:cNvPr>
          <p:cNvSpPr/>
          <p:nvPr/>
        </p:nvSpPr>
        <p:spPr>
          <a:xfrm>
            <a:off x="5255180" y="299175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22</a:t>
            </a:r>
          </a:p>
        </p:txBody>
      </p:sp>
    </p:spTree>
    <p:extLst>
      <p:ext uri="{BB962C8B-B14F-4D97-AF65-F5344CB8AC3E}">
        <p14:creationId xmlns:p14="http://schemas.microsoft.com/office/powerpoint/2010/main" val="269287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0A9D5F6-5C54-49EB-954C-1A2615DB6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02" y="263800"/>
            <a:ext cx="2748410" cy="25059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301AE5-7EFF-422A-B146-2565CE374D11}"/>
              </a:ext>
            </a:extLst>
          </p:cNvPr>
          <p:cNvSpPr txBox="1"/>
          <p:nvPr/>
        </p:nvSpPr>
        <p:spPr>
          <a:xfrm>
            <a:off x="3009312" y="545284"/>
            <a:ext cx="4447520" cy="830997"/>
          </a:xfrm>
          <a:prstGeom prst="rect">
            <a:avLst/>
          </a:prstGeom>
          <a:noFill/>
        </p:spPr>
        <p:txBody>
          <a:bodyPr wrap="square">
            <a:spAutoFit/>
          </a:bodyPr>
          <a:lstStyle/>
          <a:p>
            <a:r>
              <a:rPr lang="en-IN" sz="2400" dirty="0"/>
              <a:t>#18 is chosen.</a:t>
            </a:r>
          </a:p>
          <a:p>
            <a:r>
              <a:rPr lang="en-IN" sz="2400" dirty="0"/>
              <a:t>STACK: 1 2 7 8 13 12 11 16 17 18</a:t>
            </a:r>
          </a:p>
        </p:txBody>
      </p:sp>
      <p:pic>
        <p:nvPicPr>
          <p:cNvPr id="13316" name="Picture 4">
            <a:extLst>
              <a:ext uri="{FF2B5EF4-FFF2-40B4-BE49-F238E27FC236}">
                <a16:creationId xmlns:a16="http://schemas.microsoft.com/office/drawing/2014/main" id="{408CE90F-58F9-4F52-9293-77A7742DB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658" y="151155"/>
            <a:ext cx="3211168" cy="273119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CD8FE410-BF3C-4CBA-A17C-3D6DCE4B6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37" y="3202473"/>
            <a:ext cx="2955526" cy="26947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652656-B2C1-4D6B-92E3-8B5365268149}"/>
              </a:ext>
            </a:extLst>
          </p:cNvPr>
          <p:cNvSpPr txBox="1"/>
          <p:nvPr/>
        </p:nvSpPr>
        <p:spPr>
          <a:xfrm>
            <a:off x="3123663" y="4821183"/>
            <a:ext cx="7796128" cy="830997"/>
          </a:xfrm>
          <a:prstGeom prst="rect">
            <a:avLst/>
          </a:prstGeom>
          <a:noFill/>
        </p:spPr>
        <p:txBody>
          <a:bodyPr wrap="square">
            <a:spAutoFit/>
          </a:bodyPr>
          <a:lstStyle/>
          <a:p>
            <a:r>
              <a:rPr lang="en-IN" sz="2400" dirty="0"/>
              <a:t>There are two possible locations from here: #19 and #23.</a:t>
            </a:r>
          </a:p>
          <a:p>
            <a:r>
              <a:rPr lang="en-IN" sz="2400" dirty="0"/>
              <a:t>STACK: 1 2 7 8 13 12 11 16 17 18</a:t>
            </a:r>
          </a:p>
        </p:txBody>
      </p:sp>
      <p:sp>
        <p:nvSpPr>
          <p:cNvPr id="9" name="TextBox 8">
            <a:extLst>
              <a:ext uri="{FF2B5EF4-FFF2-40B4-BE49-F238E27FC236}">
                <a16:creationId xmlns:a16="http://schemas.microsoft.com/office/drawing/2014/main" id="{7B94FDF2-9A39-45EA-BC2C-D473EBF9E9C8}"/>
              </a:ext>
            </a:extLst>
          </p:cNvPr>
          <p:cNvSpPr txBox="1"/>
          <p:nvPr/>
        </p:nvSpPr>
        <p:spPr>
          <a:xfrm>
            <a:off x="3123663" y="3780996"/>
            <a:ext cx="5632174" cy="461665"/>
          </a:xfrm>
          <a:prstGeom prst="rect">
            <a:avLst/>
          </a:prstGeom>
          <a:noFill/>
        </p:spPr>
        <p:txBody>
          <a:bodyPr wrap="square" rtlCol="0">
            <a:spAutoFit/>
          </a:bodyPr>
          <a:lstStyle/>
          <a:p>
            <a:r>
              <a:rPr lang="en-IN" sz="2400" dirty="0"/>
              <a:t>Wall between cells 17 and 18 Is broken </a:t>
            </a:r>
          </a:p>
        </p:txBody>
      </p:sp>
      <p:sp>
        <p:nvSpPr>
          <p:cNvPr id="10" name="Heptagon 9">
            <a:extLst>
              <a:ext uri="{FF2B5EF4-FFF2-40B4-BE49-F238E27FC236}">
                <a16:creationId xmlns:a16="http://schemas.microsoft.com/office/drawing/2014/main" id="{C31E6434-4DCD-4290-94B0-EA1F78F09818}"/>
              </a:ext>
            </a:extLst>
          </p:cNvPr>
          <p:cNvSpPr/>
          <p:nvPr/>
        </p:nvSpPr>
        <p:spPr>
          <a:xfrm>
            <a:off x="3383020" y="1727838"/>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23</a:t>
            </a:r>
          </a:p>
        </p:txBody>
      </p:sp>
      <p:sp>
        <p:nvSpPr>
          <p:cNvPr id="11" name="Heptagon 10">
            <a:extLst>
              <a:ext uri="{FF2B5EF4-FFF2-40B4-BE49-F238E27FC236}">
                <a16:creationId xmlns:a16="http://schemas.microsoft.com/office/drawing/2014/main" id="{64CFC28B-5660-4F5F-9E25-B458050A81B7}"/>
              </a:ext>
            </a:extLst>
          </p:cNvPr>
          <p:cNvSpPr/>
          <p:nvPr/>
        </p:nvSpPr>
        <p:spPr>
          <a:xfrm>
            <a:off x="3383020" y="3090688"/>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24</a:t>
            </a:r>
          </a:p>
        </p:txBody>
      </p:sp>
    </p:spTree>
    <p:extLst>
      <p:ext uri="{BB962C8B-B14F-4D97-AF65-F5344CB8AC3E}">
        <p14:creationId xmlns:p14="http://schemas.microsoft.com/office/powerpoint/2010/main" val="3579534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32B4C03-85F9-4C46-971B-8262BFF22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23" y="383070"/>
            <a:ext cx="2893115" cy="2637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32BC00-62DF-4A71-92E0-396957F97FFB}"/>
              </a:ext>
            </a:extLst>
          </p:cNvPr>
          <p:cNvSpPr txBox="1"/>
          <p:nvPr/>
        </p:nvSpPr>
        <p:spPr>
          <a:xfrm>
            <a:off x="3286537" y="591235"/>
            <a:ext cx="4744279" cy="830997"/>
          </a:xfrm>
          <a:prstGeom prst="rect">
            <a:avLst/>
          </a:prstGeom>
          <a:noFill/>
        </p:spPr>
        <p:txBody>
          <a:bodyPr wrap="square">
            <a:spAutoFit/>
          </a:bodyPr>
          <a:lstStyle/>
          <a:p>
            <a:r>
              <a:rPr lang="en-IN" sz="2400" dirty="0"/>
              <a:t>#23 is chosen.</a:t>
            </a:r>
          </a:p>
          <a:p>
            <a:r>
              <a:rPr lang="en-IN" sz="2400" dirty="0"/>
              <a:t>STACK: 1 2 7 8 13 12 11 16 17 18 23</a:t>
            </a:r>
          </a:p>
        </p:txBody>
      </p:sp>
      <p:pic>
        <p:nvPicPr>
          <p:cNvPr id="14340" name="Picture 4">
            <a:extLst>
              <a:ext uri="{FF2B5EF4-FFF2-40B4-BE49-F238E27FC236}">
                <a16:creationId xmlns:a16="http://schemas.microsoft.com/office/drawing/2014/main" id="{7AF2CE41-ACCC-4A1E-8FAD-92FA9B74E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4157" y="383069"/>
            <a:ext cx="3224420" cy="293991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6A4BBF5-E602-4C46-8836-2155C4E56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67" y="3741669"/>
            <a:ext cx="2997770" cy="27332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61F85E-4BE7-450D-B0D4-6E55148B2809}"/>
              </a:ext>
            </a:extLst>
          </p:cNvPr>
          <p:cNvSpPr txBox="1"/>
          <p:nvPr/>
        </p:nvSpPr>
        <p:spPr>
          <a:xfrm>
            <a:off x="3286537" y="5312658"/>
            <a:ext cx="8415130" cy="954107"/>
          </a:xfrm>
          <a:prstGeom prst="rect">
            <a:avLst/>
          </a:prstGeom>
          <a:noFill/>
        </p:spPr>
        <p:txBody>
          <a:bodyPr wrap="square">
            <a:spAutoFit/>
          </a:bodyPr>
          <a:lstStyle/>
          <a:p>
            <a:r>
              <a:rPr lang="en-IN" sz="2800" dirty="0"/>
              <a:t>There are two possible locations from here: #22 and #24.</a:t>
            </a:r>
          </a:p>
          <a:p>
            <a:r>
              <a:rPr lang="en-IN" sz="2800" dirty="0"/>
              <a:t>STACK: 1 2 7 8 13 12 11 16 17 18 23</a:t>
            </a:r>
          </a:p>
        </p:txBody>
      </p:sp>
      <p:sp>
        <p:nvSpPr>
          <p:cNvPr id="9" name="TextBox 8">
            <a:extLst>
              <a:ext uri="{FF2B5EF4-FFF2-40B4-BE49-F238E27FC236}">
                <a16:creationId xmlns:a16="http://schemas.microsoft.com/office/drawing/2014/main" id="{505818F1-5C68-493F-8292-F6E76DEABA90}"/>
              </a:ext>
            </a:extLst>
          </p:cNvPr>
          <p:cNvSpPr txBox="1"/>
          <p:nvPr/>
        </p:nvSpPr>
        <p:spPr>
          <a:xfrm>
            <a:off x="3391193" y="1958955"/>
            <a:ext cx="5078309" cy="954107"/>
          </a:xfrm>
          <a:prstGeom prst="rect">
            <a:avLst/>
          </a:prstGeom>
          <a:noFill/>
        </p:spPr>
        <p:txBody>
          <a:bodyPr wrap="square" rtlCol="0">
            <a:spAutoFit/>
          </a:bodyPr>
          <a:lstStyle/>
          <a:p>
            <a:r>
              <a:rPr lang="en-IN" sz="2800" dirty="0"/>
              <a:t>Wall between cells 18 and 23</a:t>
            </a:r>
          </a:p>
          <a:p>
            <a:r>
              <a:rPr lang="en-IN" sz="2800" dirty="0"/>
              <a:t>Is broken </a:t>
            </a:r>
          </a:p>
        </p:txBody>
      </p:sp>
      <p:sp>
        <p:nvSpPr>
          <p:cNvPr id="10" name="Heptagon 9">
            <a:extLst>
              <a:ext uri="{FF2B5EF4-FFF2-40B4-BE49-F238E27FC236}">
                <a16:creationId xmlns:a16="http://schemas.microsoft.com/office/drawing/2014/main" id="{8CC9D688-6281-4784-9C7C-A10DDDA16035}"/>
              </a:ext>
            </a:extLst>
          </p:cNvPr>
          <p:cNvSpPr/>
          <p:nvPr/>
        </p:nvSpPr>
        <p:spPr>
          <a:xfrm>
            <a:off x="5658676" y="273809"/>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25</a:t>
            </a:r>
          </a:p>
        </p:txBody>
      </p:sp>
      <p:sp>
        <p:nvSpPr>
          <p:cNvPr id="11" name="Heptagon 10">
            <a:extLst>
              <a:ext uri="{FF2B5EF4-FFF2-40B4-BE49-F238E27FC236}">
                <a16:creationId xmlns:a16="http://schemas.microsoft.com/office/drawing/2014/main" id="{34024FD0-A341-43F1-B4D4-C9C5CBC75D37}"/>
              </a:ext>
            </a:extLst>
          </p:cNvPr>
          <p:cNvSpPr/>
          <p:nvPr/>
        </p:nvSpPr>
        <p:spPr>
          <a:xfrm>
            <a:off x="3987931" y="397266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26</a:t>
            </a:r>
          </a:p>
        </p:txBody>
      </p:sp>
    </p:spTree>
    <p:extLst>
      <p:ext uri="{BB962C8B-B14F-4D97-AF65-F5344CB8AC3E}">
        <p14:creationId xmlns:p14="http://schemas.microsoft.com/office/powerpoint/2010/main" val="107071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62B1421-446D-4901-B165-DFA77305A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422826"/>
            <a:ext cx="2893756" cy="2638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1F5D3B-325A-4BE7-B5F3-D5F60795DCCB}"/>
              </a:ext>
            </a:extLst>
          </p:cNvPr>
          <p:cNvSpPr txBox="1"/>
          <p:nvPr/>
        </p:nvSpPr>
        <p:spPr>
          <a:xfrm>
            <a:off x="3048000" y="800033"/>
            <a:ext cx="6096000" cy="830997"/>
          </a:xfrm>
          <a:prstGeom prst="rect">
            <a:avLst/>
          </a:prstGeom>
          <a:noFill/>
        </p:spPr>
        <p:txBody>
          <a:bodyPr wrap="square">
            <a:spAutoFit/>
          </a:bodyPr>
          <a:lstStyle/>
          <a:p>
            <a:r>
              <a:rPr lang="en-IN" sz="2400" dirty="0"/>
              <a:t>#22 is chosen.</a:t>
            </a:r>
          </a:p>
          <a:p>
            <a:r>
              <a:rPr lang="en-IN" sz="2400" dirty="0"/>
              <a:t>STACK: 1 2 7 8 13 12 11 16 17 18 23 22</a:t>
            </a:r>
          </a:p>
        </p:txBody>
      </p:sp>
      <p:pic>
        <p:nvPicPr>
          <p:cNvPr id="15364" name="Picture 4">
            <a:extLst>
              <a:ext uri="{FF2B5EF4-FFF2-40B4-BE49-F238E27FC236}">
                <a16:creationId xmlns:a16="http://schemas.microsoft.com/office/drawing/2014/main" id="{FE445E73-2493-42F5-BCE3-849D7AEC5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0595" y="311818"/>
            <a:ext cx="2893755" cy="263842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39131C80-9977-45B6-BB8D-57CB07F83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49" y="3235374"/>
            <a:ext cx="2893755" cy="26384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80E6C8-3FE0-4252-B3D5-D5F0765561AF}"/>
              </a:ext>
            </a:extLst>
          </p:cNvPr>
          <p:cNvSpPr txBox="1"/>
          <p:nvPr/>
        </p:nvSpPr>
        <p:spPr>
          <a:xfrm>
            <a:off x="3172052" y="3939085"/>
            <a:ext cx="7779026" cy="830997"/>
          </a:xfrm>
          <a:prstGeom prst="rect">
            <a:avLst/>
          </a:prstGeom>
          <a:noFill/>
        </p:spPr>
        <p:txBody>
          <a:bodyPr wrap="square">
            <a:spAutoFit/>
          </a:bodyPr>
          <a:lstStyle/>
          <a:p>
            <a:r>
              <a:rPr lang="en-IN" sz="2400" dirty="0"/>
              <a:t>There is only one possible location to go: #21.</a:t>
            </a:r>
          </a:p>
          <a:p>
            <a:r>
              <a:rPr lang="en-IN" sz="2400" dirty="0"/>
              <a:t>STACK: 1 2 7 8 13 12 11 16 17 18 23 22</a:t>
            </a:r>
          </a:p>
        </p:txBody>
      </p:sp>
      <p:sp>
        <p:nvSpPr>
          <p:cNvPr id="9" name="TextBox 8">
            <a:extLst>
              <a:ext uri="{FF2B5EF4-FFF2-40B4-BE49-F238E27FC236}">
                <a16:creationId xmlns:a16="http://schemas.microsoft.com/office/drawing/2014/main" id="{00593C6E-D33F-49B3-9C42-7419915D3837}"/>
              </a:ext>
            </a:extLst>
          </p:cNvPr>
          <p:cNvSpPr txBox="1"/>
          <p:nvPr/>
        </p:nvSpPr>
        <p:spPr>
          <a:xfrm>
            <a:off x="3172052" y="2457251"/>
            <a:ext cx="5135003" cy="461665"/>
          </a:xfrm>
          <a:prstGeom prst="rect">
            <a:avLst/>
          </a:prstGeom>
          <a:noFill/>
        </p:spPr>
        <p:txBody>
          <a:bodyPr wrap="square" rtlCol="0">
            <a:spAutoFit/>
          </a:bodyPr>
          <a:lstStyle/>
          <a:p>
            <a:r>
              <a:rPr lang="en-IN" sz="2400" dirty="0"/>
              <a:t>Wall between cells 23 and 22 is broken </a:t>
            </a:r>
          </a:p>
        </p:txBody>
      </p:sp>
      <p:sp>
        <p:nvSpPr>
          <p:cNvPr id="10" name="Heptagon 9">
            <a:extLst>
              <a:ext uri="{FF2B5EF4-FFF2-40B4-BE49-F238E27FC236}">
                <a16:creationId xmlns:a16="http://schemas.microsoft.com/office/drawing/2014/main" id="{59564287-6D4E-4BDE-A1AD-3308FA145126}"/>
              </a:ext>
            </a:extLst>
          </p:cNvPr>
          <p:cNvSpPr/>
          <p:nvPr/>
        </p:nvSpPr>
        <p:spPr>
          <a:xfrm>
            <a:off x="5941756" y="525223"/>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27</a:t>
            </a:r>
          </a:p>
        </p:txBody>
      </p:sp>
      <p:sp>
        <p:nvSpPr>
          <p:cNvPr id="11" name="Heptagon 10">
            <a:extLst>
              <a:ext uri="{FF2B5EF4-FFF2-40B4-BE49-F238E27FC236}">
                <a16:creationId xmlns:a16="http://schemas.microsoft.com/office/drawing/2014/main" id="{B662EC00-7B3C-4BCB-BFD0-80D0293FF773}"/>
              </a:ext>
            </a:extLst>
          </p:cNvPr>
          <p:cNvSpPr/>
          <p:nvPr/>
        </p:nvSpPr>
        <p:spPr>
          <a:xfrm>
            <a:off x="3551832" y="3217451"/>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28</a:t>
            </a:r>
          </a:p>
        </p:txBody>
      </p:sp>
    </p:spTree>
    <p:extLst>
      <p:ext uri="{BB962C8B-B14F-4D97-AF65-F5344CB8AC3E}">
        <p14:creationId xmlns:p14="http://schemas.microsoft.com/office/powerpoint/2010/main" val="383342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866E8EEE-A4C5-4BCD-A14B-05B3FF26C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7" y="146176"/>
            <a:ext cx="2850153" cy="2598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D37D69-32C6-435C-BDAF-B598F432D91E}"/>
              </a:ext>
            </a:extLst>
          </p:cNvPr>
          <p:cNvSpPr txBox="1"/>
          <p:nvPr/>
        </p:nvSpPr>
        <p:spPr>
          <a:xfrm>
            <a:off x="3551582" y="824085"/>
            <a:ext cx="6096000" cy="830997"/>
          </a:xfrm>
          <a:prstGeom prst="rect">
            <a:avLst/>
          </a:prstGeom>
          <a:noFill/>
        </p:spPr>
        <p:txBody>
          <a:bodyPr wrap="square">
            <a:spAutoFit/>
          </a:bodyPr>
          <a:lstStyle/>
          <a:p>
            <a:r>
              <a:rPr lang="en-IN" sz="2400" dirty="0"/>
              <a:t>#21 is added.</a:t>
            </a:r>
          </a:p>
          <a:p>
            <a:r>
              <a:rPr lang="en-IN" sz="2400" dirty="0"/>
              <a:t>STACK: 1 2 7 8 13 12 11 16 17 18 23 22 21</a:t>
            </a:r>
          </a:p>
        </p:txBody>
      </p:sp>
      <p:pic>
        <p:nvPicPr>
          <p:cNvPr id="16388" name="Picture 4">
            <a:extLst>
              <a:ext uri="{FF2B5EF4-FFF2-40B4-BE49-F238E27FC236}">
                <a16:creationId xmlns:a16="http://schemas.microsoft.com/office/drawing/2014/main" id="{E0BA55A4-5DDC-410B-A5B9-DD2969D70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4415" y="201873"/>
            <a:ext cx="2707585" cy="246868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43846F2B-D305-4DBC-B68E-A9C520B0B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55" y="3429000"/>
            <a:ext cx="3048935" cy="27799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2EF167-422D-4A07-B52A-855489EB0934}"/>
              </a:ext>
            </a:extLst>
          </p:cNvPr>
          <p:cNvSpPr txBox="1"/>
          <p:nvPr/>
        </p:nvSpPr>
        <p:spPr>
          <a:xfrm>
            <a:off x="3551582" y="3849459"/>
            <a:ext cx="8640340" cy="1938992"/>
          </a:xfrm>
          <a:prstGeom prst="rect">
            <a:avLst/>
          </a:prstGeom>
          <a:noFill/>
        </p:spPr>
        <p:txBody>
          <a:bodyPr wrap="square">
            <a:spAutoFit/>
          </a:bodyPr>
          <a:lstStyle/>
          <a:p>
            <a:r>
              <a:rPr lang="en-IN" sz="2400" dirty="0"/>
              <a:t>Again we've nowhere to go, so we pop off #21 from the stack.</a:t>
            </a:r>
          </a:p>
          <a:p>
            <a:r>
              <a:rPr lang="en-IN" sz="2400" dirty="0"/>
              <a:t>This does not help us either, so we pop off the next value, #22.</a:t>
            </a:r>
          </a:p>
          <a:p>
            <a:r>
              <a:rPr lang="en-IN" sz="2400" dirty="0"/>
              <a:t>We're back to #23.</a:t>
            </a:r>
          </a:p>
          <a:p>
            <a:r>
              <a:rPr lang="en-IN" sz="2400" dirty="0"/>
              <a:t>There is only one possible location to go from here, and this is #24, so that's where we are heading next.</a:t>
            </a:r>
          </a:p>
        </p:txBody>
      </p:sp>
      <p:sp>
        <p:nvSpPr>
          <p:cNvPr id="11" name="TextBox 10">
            <a:extLst>
              <a:ext uri="{FF2B5EF4-FFF2-40B4-BE49-F238E27FC236}">
                <a16:creationId xmlns:a16="http://schemas.microsoft.com/office/drawing/2014/main" id="{B70BE624-5471-4FF0-B192-48D797D0E40A}"/>
              </a:ext>
            </a:extLst>
          </p:cNvPr>
          <p:cNvSpPr txBox="1"/>
          <p:nvPr/>
        </p:nvSpPr>
        <p:spPr>
          <a:xfrm>
            <a:off x="3644347" y="5724154"/>
            <a:ext cx="6365109" cy="461665"/>
          </a:xfrm>
          <a:prstGeom prst="rect">
            <a:avLst/>
          </a:prstGeom>
          <a:noFill/>
        </p:spPr>
        <p:txBody>
          <a:bodyPr wrap="square">
            <a:spAutoFit/>
          </a:bodyPr>
          <a:lstStyle/>
          <a:p>
            <a:r>
              <a:rPr lang="en-IN" sz="2400" dirty="0"/>
              <a:t>STACK: 1 2 7 8 13 12 11 16 17 18 23 </a:t>
            </a:r>
            <a:r>
              <a:rPr lang="en-IN" sz="2400" dirty="0">
                <a:solidFill>
                  <a:srgbClr val="FF0000"/>
                </a:solidFill>
              </a:rPr>
              <a:t>22 21</a:t>
            </a:r>
          </a:p>
        </p:txBody>
      </p:sp>
      <p:sp>
        <p:nvSpPr>
          <p:cNvPr id="12" name="TextBox 11">
            <a:extLst>
              <a:ext uri="{FF2B5EF4-FFF2-40B4-BE49-F238E27FC236}">
                <a16:creationId xmlns:a16="http://schemas.microsoft.com/office/drawing/2014/main" id="{46D68E70-5B4B-4AE5-A85F-6D59D8DA7025}"/>
              </a:ext>
            </a:extLst>
          </p:cNvPr>
          <p:cNvSpPr txBox="1"/>
          <p:nvPr/>
        </p:nvSpPr>
        <p:spPr>
          <a:xfrm>
            <a:off x="3827228" y="1982925"/>
            <a:ext cx="6365109" cy="523220"/>
          </a:xfrm>
          <a:prstGeom prst="rect">
            <a:avLst/>
          </a:prstGeom>
          <a:noFill/>
        </p:spPr>
        <p:txBody>
          <a:bodyPr wrap="square" rtlCol="0">
            <a:spAutoFit/>
          </a:bodyPr>
          <a:lstStyle/>
          <a:p>
            <a:r>
              <a:rPr lang="en-IN" sz="2800" dirty="0"/>
              <a:t>Wall between cells 22 and 21 Is broken </a:t>
            </a:r>
          </a:p>
        </p:txBody>
      </p:sp>
      <p:sp>
        <p:nvSpPr>
          <p:cNvPr id="9" name="Heptagon 8">
            <a:extLst>
              <a:ext uri="{FF2B5EF4-FFF2-40B4-BE49-F238E27FC236}">
                <a16:creationId xmlns:a16="http://schemas.microsoft.com/office/drawing/2014/main" id="{EA7BE187-4725-4213-95D2-D8FBCA3038E8}"/>
              </a:ext>
            </a:extLst>
          </p:cNvPr>
          <p:cNvSpPr/>
          <p:nvPr/>
        </p:nvSpPr>
        <p:spPr>
          <a:xfrm>
            <a:off x="5335028" y="301611"/>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29</a:t>
            </a:r>
          </a:p>
        </p:txBody>
      </p:sp>
      <p:sp>
        <p:nvSpPr>
          <p:cNvPr id="10" name="Heptagon 9">
            <a:extLst>
              <a:ext uri="{FF2B5EF4-FFF2-40B4-BE49-F238E27FC236}">
                <a16:creationId xmlns:a16="http://schemas.microsoft.com/office/drawing/2014/main" id="{6DD7FDE8-7595-4D55-88AF-EB9A3CB5CD5A}"/>
              </a:ext>
            </a:extLst>
          </p:cNvPr>
          <p:cNvSpPr/>
          <p:nvPr/>
        </p:nvSpPr>
        <p:spPr>
          <a:xfrm>
            <a:off x="3551582" y="2994743"/>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30</a:t>
            </a:r>
          </a:p>
        </p:txBody>
      </p:sp>
    </p:spTree>
    <p:extLst>
      <p:ext uri="{BB962C8B-B14F-4D97-AF65-F5344CB8AC3E}">
        <p14:creationId xmlns:p14="http://schemas.microsoft.com/office/powerpoint/2010/main" val="338414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776C4E3B-F120-47C6-99D4-1D8021A74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28" y="256406"/>
            <a:ext cx="2893116" cy="2637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2E649B-F34F-44DE-828E-1C93A034F021}"/>
              </a:ext>
            </a:extLst>
          </p:cNvPr>
          <p:cNvSpPr txBox="1"/>
          <p:nvPr/>
        </p:nvSpPr>
        <p:spPr>
          <a:xfrm>
            <a:off x="3586127" y="634861"/>
            <a:ext cx="5133803" cy="830997"/>
          </a:xfrm>
          <a:prstGeom prst="rect">
            <a:avLst/>
          </a:prstGeom>
          <a:noFill/>
        </p:spPr>
        <p:txBody>
          <a:bodyPr wrap="square">
            <a:spAutoFit/>
          </a:bodyPr>
          <a:lstStyle/>
          <a:p>
            <a:r>
              <a:rPr lang="en-IN" sz="2400" dirty="0"/>
              <a:t>#24 is added.</a:t>
            </a:r>
          </a:p>
          <a:p>
            <a:r>
              <a:rPr lang="en-IN" sz="2400" dirty="0"/>
              <a:t>STACK: 1 2 7 8 13 12 11 16 17 18 23 24</a:t>
            </a:r>
          </a:p>
        </p:txBody>
      </p:sp>
      <p:pic>
        <p:nvPicPr>
          <p:cNvPr id="17412" name="Picture 4">
            <a:extLst>
              <a:ext uri="{FF2B5EF4-FFF2-40B4-BE49-F238E27FC236}">
                <a16:creationId xmlns:a16="http://schemas.microsoft.com/office/drawing/2014/main" id="{CF09EE24-512B-4553-86AB-1ACCFDAB9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495" y="247606"/>
            <a:ext cx="2893116" cy="263784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35786448-E517-4E63-B124-C4460D860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528" y="3585297"/>
            <a:ext cx="3073434" cy="28022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5BE9D7-958C-4955-8548-F9DCEC173926}"/>
              </a:ext>
            </a:extLst>
          </p:cNvPr>
          <p:cNvSpPr txBox="1"/>
          <p:nvPr/>
        </p:nvSpPr>
        <p:spPr>
          <a:xfrm>
            <a:off x="3586127" y="3832259"/>
            <a:ext cx="8180733" cy="2308324"/>
          </a:xfrm>
          <a:prstGeom prst="rect">
            <a:avLst/>
          </a:prstGeom>
          <a:noFill/>
        </p:spPr>
        <p:txBody>
          <a:bodyPr wrap="square">
            <a:spAutoFit/>
          </a:bodyPr>
          <a:lstStyle/>
          <a:p>
            <a:r>
              <a:rPr lang="en-IN" sz="2400" dirty="0"/>
              <a:t>We carry on this process.</a:t>
            </a:r>
          </a:p>
          <a:p>
            <a:pPr algn="just"/>
            <a:r>
              <a:rPr lang="en-IN" sz="2400" dirty="0"/>
              <a:t>If you look closely, the stack, as it grows describes the solution to the maze. In fact, whilst we're using backtrack recursion to generate this maze, this same technique can actually be used to solve mazes.</a:t>
            </a:r>
          </a:p>
          <a:p>
            <a:r>
              <a:rPr lang="en-IN" sz="2400" dirty="0"/>
              <a:t>STACK: 1 2 7 8 13 12 11 16 17 18 23 24</a:t>
            </a:r>
          </a:p>
        </p:txBody>
      </p:sp>
      <p:sp>
        <p:nvSpPr>
          <p:cNvPr id="11" name="TextBox 10">
            <a:extLst>
              <a:ext uri="{FF2B5EF4-FFF2-40B4-BE49-F238E27FC236}">
                <a16:creationId xmlns:a16="http://schemas.microsoft.com/office/drawing/2014/main" id="{104E4EBD-D493-441B-B888-2362B029F8B3}"/>
              </a:ext>
            </a:extLst>
          </p:cNvPr>
          <p:cNvSpPr txBox="1"/>
          <p:nvPr/>
        </p:nvSpPr>
        <p:spPr>
          <a:xfrm>
            <a:off x="3363445" y="2122381"/>
            <a:ext cx="5579166" cy="461665"/>
          </a:xfrm>
          <a:prstGeom prst="rect">
            <a:avLst/>
          </a:prstGeom>
          <a:noFill/>
        </p:spPr>
        <p:txBody>
          <a:bodyPr wrap="square" rtlCol="0">
            <a:spAutoFit/>
          </a:bodyPr>
          <a:lstStyle/>
          <a:p>
            <a:r>
              <a:rPr lang="en-IN" sz="2400" dirty="0"/>
              <a:t>Wall between cells 23 and 24 Is broken </a:t>
            </a:r>
          </a:p>
        </p:txBody>
      </p:sp>
      <p:sp>
        <p:nvSpPr>
          <p:cNvPr id="8" name="Heptagon 7">
            <a:extLst>
              <a:ext uri="{FF2B5EF4-FFF2-40B4-BE49-F238E27FC236}">
                <a16:creationId xmlns:a16="http://schemas.microsoft.com/office/drawing/2014/main" id="{5AC90661-6DFD-460C-B2B1-95AB6292F511}"/>
              </a:ext>
            </a:extLst>
          </p:cNvPr>
          <p:cNvSpPr/>
          <p:nvPr/>
        </p:nvSpPr>
        <p:spPr>
          <a:xfrm>
            <a:off x="5844866" y="289707"/>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31</a:t>
            </a:r>
          </a:p>
        </p:txBody>
      </p:sp>
      <p:sp>
        <p:nvSpPr>
          <p:cNvPr id="9" name="Heptagon 8">
            <a:extLst>
              <a:ext uri="{FF2B5EF4-FFF2-40B4-BE49-F238E27FC236}">
                <a16:creationId xmlns:a16="http://schemas.microsoft.com/office/drawing/2014/main" id="{F2784629-AA7D-4B7E-92B0-8FDB0BB8D86B}"/>
              </a:ext>
            </a:extLst>
          </p:cNvPr>
          <p:cNvSpPr/>
          <p:nvPr/>
        </p:nvSpPr>
        <p:spPr>
          <a:xfrm>
            <a:off x="3586127" y="3025741"/>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32</a:t>
            </a:r>
          </a:p>
        </p:txBody>
      </p:sp>
    </p:spTree>
    <p:extLst>
      <p:ext uri="{BB962C8B-B14F-4D97-AF65-F5344CB8AC3E}">
        <p14:creationId xmlns:p14="http://schemas.microsoft.com/office/powerpoint/2010/main" val="597726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898F3613-BDEE-4670-AA06-94E18CAD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89" y="1753383"/>
            <a:ext cx="3402470" cy="31022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75F06E-1B31-4BF7-827F-A8A3F1ED8010}"/>
              </a:ext>
            </a:extLst>
          </p:cNvPr>
          <p:cNvSpPr txBox="1"/>
          <p:nvPr/>
        </p:nvSpPr>
        <p:spPr>
          <a:xfrm>
            <a:off x="3856383" y="1439315"/>
            <a:ext cx="8154228" cy="3416320"/>
          </a:xfrm>
          <a:prstGeom prst="rect">
            <a:avLst/>
          </a:prstGeom>
          <a:noFill/>
        </p:spPr>
        <p:txBody>
          <a:bodyPr wrap="square">
            <a:spAutoFit/>
          </a:bodyPr>
          <a:lstStyle/>
          <a:p>
            <a:pPr algn="just"/>
            <a:r>
              <a:rPr lang="en-IN" sz="2400" dirty="0"/>
              <a:t>The stack will continue to increase and decrease in size as cells are added to the completed maze. Eventually, all the locations in the maze will be visited, and cells will be continuously popped off the stack as we confirm this. When the stack has reached zero length, we will be back where we started and every cell will have been visited. A stack length of zero is the termination criterion for this algorithm.</a:t>
            </a:r>
          </a:p>
          <a:p>
            <a:r>
              <a:rPr lang="en-IN" sz="2400" dirty="0"/>
              <a:t>All finished!</a:t>
            </a:r>
          </a:p>
          <a:p>
            <a:r>
              <a:rPr lang="en-IN" sz="2400" dirty="0"/>
              <a:t>STACK: (empty)</a:t>
            </a:r>
            <a:endParaRPr lang="en-IN" dirty="0"/>
          </a:p>
        </p:txBody>
      </p:sp>
      <p:sp>
        <p:nvSpPr>
          <p:cNvPr id="4" name="Heptagon 3">
            <a:extLst>
              <a:ext uri="{FF2B5EF4-FFF2-40B4-BE49-F238E27FC236}">
                <a16:creationId xmlns:a16="http://schemas.microsoft.com/office/drawing/2014/main" id="{2B8DA78C-5CFC-4943-BA78-2727507A5ACC}"/>
              </a:ext>
            </a:extLst>
          </p:cNvPr>
          <p:cNvSpPr/>
          <p:nvPr/>
        </p:nvSpPr>
        <p:spPr>
          <a:xfrm>
            <a:off x="3987356" y="208031"/>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33</a:t>
            </a:r>
          </a:p>
        </p:txBody>
      </p:sp>
    </p:spTree>
    <p:extLst>
      <p:ext uri="{BB962C8B-B14F-4D97-AF65-F5344CB8AC3E}">
        <p14:creationId xmlns:p14="http://schemas.microsoft.com/office/powerpoint/2010/main" val="2992536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337A07-132B-4A9A-90BF-23F45A684EC6}"/>
              </a:ext>
            </a:extLst>
          </p:cNvPr>
          <p:cNvSpPr/>
          <p:nvPr/>
        </p:nvSpPr>
        <p:spPr>
          <a:xfrm>
            <a:off x="276537" y="197630"/>
            <a:ext cx="8049832"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Maze Generation in </a:t>
            </a:r>
            <a:r>
              <a:rPr lang="en-US" sz="5400" b="1" dirty="0" err="1">
                <a:ln/>
                <a:solidFill>
                  <a:schemeClr val="accent4"/>
                </a:solidFill>
              </a:rPr>
              <a:t>M</a:t>
            </a:r>
            <a:r>
              <a:rPr lang="en-US" sz="5400" b="1" cap="none" spc="0" dirty="0" err="1">
                <a:ln/>
                <a:solidFill>
                  <a:schemeClr val="accent4"/>
                </a:solidFill>
                <a:effectLst/>
              </a:rPr>
              <a:t>atlab</a:t>
            </a:r>
            <a:endParaRPr lang="en-US" sz="5400" b="1" cap="none" spc="0" dirty="0">
              <a:ln/>
              <a:solidFill>
                <a:schemeClr val="accent4"/>
              </a:solidFill>
              <a:effectLst/>
            </a:endParaRPr>
          </a:p>
          <a:p>
            <a:pPr algn="ctr"/>
            <a:r>
              <a:rPr lang="en-US" sz="5400" b="1" dirty="0">
                <a:ln/>
                <a:solidFill>
                  <a:schemeClr val="accent4"/>
                </a:solidFill>
              </a:rPr>
              <a:t>By </a:t>
            </a:r>
            <a:r>
              <a:rPr lang="en-US" sz="5400" b="1" dirty="0">
                <a:ln/>
                <a:solidFill>
                  <a:srgbClr val="FF0000"/>
                </a:solidFill>
              </a:rPr>
              <a:t>Cleve </a:t>
            </a:r>
            <a:r>
              <a:rPr lang="en-US" sz="5400" b="1" dirty="0" err="1">
                <a:ln/>
                <a:solidFill>
                  <a:srgbClr val="FF0000"/>
                </a:solidFill>
              </a:rPr>
              <a:t>moler</a:t>
            </a:r>
            <a:endParaRPr lang="en-US" sz="5400" b="1" cap="none" spc="0" dirty="0">
              <a:ln/>
              <a:solidFill>
                <a:srgbClr val="FF0000"/>
              </a:solidFill>
              <a:effectLst/>
            </a:endParaRPr>
          </a:p>
        </p:txBody>
      </p:sp>
      <p:sp>
        <p:nvSpPr>
          <p:cNvPr id="4" name="TextBox 3">
            <a:extLst>
              <a:ext uri="{FF2B5EF4-FFF2-40B4-BE49-F238E27FC236}">
                <a16:creationId xmlns:a16="http://schemas.microsoft.com/office/drawing/2014/main" id="{736E66BA-624E-48EB-BD16-B572F82D4BAA}"/>
              </a:ext>
            </a:extLst>
          </p:cNvPr>
          <p:cNvSpPr txBox="1"/>
          <p:nvPr/>
        </p:nvSpPr>
        <p:spPr>
          <a:xfrm>
            <a:off x="183772" y="3749457"/>
            <a:ext cx="11716680" cy="3108543"/>
          </a:xfrm>
          <a:prstGeom prst="rect">
            <a:avLst/>
          </a:prstGeom>
          <a:solidFill>
            <a:schemeClr val="tx1"/>
          </a:solidFill>
        </p:spPr>
        <p:txBody>
          <a:bodyPr wrap="square">
            <a:spAutoFit/>
          </a:bodyPr>
          <a:lstStyle/>
          <a:p>
            <a:pPr algn="just"/>
            <a:r>
              <a:rPr lang="en-IN" sz="2800" dirty="0">
                <a:solidFill>
                  <a:srgbClr val="FF0000"/>
                </a:solidFill>
              </a:rPr>
              <a:t>Cleve Barry </a:t>
            </a:r>
            <a:r>
              <a:rPr lang="en-IN" sz="2800" dirty="0" err="1">
                <a:solidFill>
                  <a:srgbClr val="FF0000"/>
                </a:solidFill>
              </a:rPr>
              <a:t>Moler</a:t>
            </a:r>
            <a:r>
              <a:rPr lang="en-IN" sz="2800" dirty="0">
                <a:solidFill>
                  <a:schemeClr val="bg1"/>
                </a:solidFill>
              </a:rPr>
              <a:t> is an American mathematician and computer programmer specializing in numerical analysis. In the mid to late 1970s, he was one of the authors of LINPACK and EISPACK, Fortran libraries for numerical computing. He invented MATLAB, a numerical computing package, to give his students at the University of New Mexico easy access to these libraries without writing Fortran. In 1984, he co-founded MathWorks with Jack Little to commercialize this program</a:t>
            </a:r>
          </a:p>
        </p:txBody>
      </p:sp>
      <p:pic>
        <p:nvPicPr>
          <p:cNvPr id="1026" name="Picture 2" descr="Cleve Moler | IEEE Computer Society">
            <a:extLst>
              <a:ext uri="{FF2B5EF4-FFF2-40B4-BE49-F238E27FC236}">
                <a16:creationId xmlns:a16="http://schemas.microsoft.com/office/drawing/2014/main" id="{3F686C51-40C1-43D5-BF10-2F647CA62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152" y="473106"/>
            <a:ext cx="2377750" cy="2377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871001-68F5-4933-8B07-A8823DD5DB84}"/>
              </a:ext>
            </a:extLst>
          </p:cNvPr>
          <p:cNvSpPr/>
          <p:nvPr/>
        </p:nvSpPr>
        <p:spPr>
          <a:xfrm>
            <a:off x="4911889" y="1849652"/>
            <a:ext cx="3401893" cy="1754326"/>
          </a:xfrm>
          <a:prstGeom prst="rect">
            <a:avLst/>
          </a:prstGeom>
          <a:noFill/>
        </p:spPr>
        <p:txBody>
          <a:bodyPr wrap="none" lIns="91440" tIns="45720" rIns="91440" bIns="45720">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amaze.m</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r>
              <a:rPr lang="en-US"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amazing.m</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9601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CA23F-9803-44CA-AF79-976FAC01435D}"/>
              </a:ext>
            </a:extLst>
          </p:cNvPr>
          <p:cNvSpPr/>
          <p:nvPr/>
        </p:nvSpPr>
        <p:spPr>
          <a:xfrm>
            <a:off x="2320495" y="2874569"/>
            <a:ext cx="691490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Graph Object in </a:t>
            </a:r>
            <a:r>
              <a:rPr lang="en-US" sz="5400" b="1" cap="none" spc="0" dirty="0" err="1">
                <a:ln/>
                <a:solidFill>
                  <a:schemeClr val="accent4"/>
                </a:solidFill>
                <a:effectLst/>
              </a:rPr>
              <a:t>Matlab</a:t>
            </a:r>
            <a:endParaRPr lang="en-US" sz="5400" b="1" cap="none" spc="0" dirty="0">
              <a:ln/>
              <a:solidFill>
                <a:schemeClr val="accent4"/>
              </a:solidFill>
              <a:effectLst/>
            </a:endParaRPr>
          </a:p>
        </p:txBody>
      </p:sp>
      <p:sp>
        <p:nvSpPr>
          <p:cNvPr id="3" name="Rectangle 2">
            <a:extLst>
              <a:ext uri="{FF2B5EF4-FFF2-40B4-BE49-F238E27FC236}">
                <a16:creationId xmlns:a16="http://schemas.microsoft.com/office/drawing/2014/main" id="{5D6D083C-24E3-4914-AECD-1F49DA6CB5C2}"/>
              </a:ext>
            </a:extLst>
          </p:cNvPr>
          <p:cNvSpPr/>
          <p:nvPr/>
        </p:nvSpPr>
        <p:spPr>
          <a:xfrm>
            <a:off x="2022229" y="714465"/>
            <a:ext cx="6795835"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To understand his code</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 need to know:</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03337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CE3D-D7FB-494A-BEEA-E94A53FA7B20}"/>
              </a:ext>
            </a:extLst>
          </p:cNvPr>
          <p:cNvPicPr>
            <a:picLocks noChangeAspect="1"/>
          </p:cNvPicPr>
          <p:nvPr/>
        </p:nvPicPr>
        <p:blipFill>
          <a:blip r:embed="rId2"/>
          <a:stretch>
            <a:fillRect/>
          </a:stretch>
        </p:blipFill>
        <p:spPr>
          <a:xfrm>
            <a:off x="2152492" y="1343882"/>
            <a:ext cx="6482281" cy="3666653"/>
          </a:xfrm>
          <a:prstGeom prst="rect">
            <a:avLst/>
          </a:prstGeom>
        </p:spPr>
      </p:pic>
      <p:sp>
        <p:nvSpPr>
          <p:cNvPr id="4" name="Rectangle 3">
            <a:extLst>
              <a:ext uri="{FF2B5EF4-FFF2-40B4-BE49-F238E27FC236}">
                <a16:creationId xmlns:a16="http://schemas.microsoft.com/office/drawing/2014/main" id="{425AF4A1-0EAB-4EA1-96C1-01DFEE1B8F42}"/>
              </a:ext>
            </a:extLst>
          </p:cNvPr>
          <p:cNvSpPr/>
          <p:nvPr/>
        </p:nvSpPr>
        <p:spPr>
          <a:xfrm>
            <a:off x="2749030" y="184378"/>
            <a:ext cx="467961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Reference Book</a:t>
            </a:r>
          </a:p>
        </p:txBody>
      </p:sp>
      <p:pic>
        <p:nvPicPr>
          <p:cNvPr id="6" name="Picture 5">
            <a:extLst>
              <a:ext uri="{FF2B5EF4-FFF2-40B4-BE49-F238E27FC236}">
                <a16:creationId xmlns:a16="http://schemas.microsoft.com/office/drawing/2014/main" id="{434D776A-3323-459A-8409-A1A50CC13CEF}"/>
              </a:ext>
            </a:extLst>
          </p:cNvPr>
          <p:cNvPicPr>
            <a:picLocks noChangeAspect="1"/>
          </p:cNvPicPr>
          <p:nvPr/>
        </p:nvPicPr>
        <p:blipFill>
          <a:blip r:embed="rId3"/>
          <a:stretch>
            <a:fillRect/>
          </a:stretch>
        </p:blipFill>
        <p:spPr>
          <a:xfrm>
            <a:off x="8634773" y="4540539"/>
            <a:ext cx="2860895" cy="706170"/>
          </a:xfrm>
          <a:prstGeom prst="rect">
            <a:avLst/>
          </a:prstGeom>
        </p:spPr>
      </p:pic>
      <p:sp>
        <p:nvSpPr>
          <p:cNvPr id="7" name="Rectangle 6">
            <a:extLst>
              <a:ext uri="{FF2B5EF4-FFF2-40B4-BE49-F238E27FC236}">
                <a16:creationId xmlns:a16="http://schemas.microsoft.com/office/drawing/2014/main" id="{85DDC02A-1270-4A4C-8A3D-FA307B4DAB7D}"/>
              </a:ext>
            </a:extLst>
          </p:cNvPr>
          <p:cNvSpPr/>
          <p:nvPr/>
        </p:nvSpPr>
        <p:spPr>
          <a:xfrm>
            <a:off x="1373685" y="5716705"/>
            <a:ext cx="8039893" cy="190821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A must  reference book for those who prepare</a:t>
            </a:r>
          </a:p>
          <a:p>
            <a:pPr algn="ctr"/>
            <a:r>
              <a:rPr lang="en-US" sz="3200" b="1" dirty="0">
                <a:ln/>
                <a:solidFill>
                  <a:schemeClr val="accent4"/>
                </a:solidFill>
              </a:rPr>
              <a:t>For programming competitions</a:t>
            </a:r>
            <a:endParaRPr lang="en-US" sz="3200" b="1" cap="none" spc="0" dirty="0">
              <a:ln/>
              <a:solidFill>
                <a:schemeClr val="accent4"/>
              </a:solidFill>
              <a:effectLst/>
            </a:endParaRPr>
          </a:p>
          <a:p>
            <a:pPr algn="ctr"/>
            <a:endParaRPr lang="en-US" sz="5400" b="1" cap="none" spc="0" dirty="0">
              <a:ln/>
              <a:solidFill>
                <a:schemeClr val="accent4"/>
              </a:solidFill>
              <a:effectLst/>
            </a:endParaRPr>
          </a:p>
        </p:txBody>
      </p:sp>
    </p:spTree>
    <p:extLst>
      <p:ext uri="{BB962C8B-B14F-4D97-AF65-F5344CB8AC3E}">
        <p14:creationId xmlns:p14="http://schemas.microsoft.com/office/powerpoint/2010/main" val="33817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D704EF-9A01-4B1C-8CEF-5CC6BEDCDE2A}"/>
              </a:ext>
            </a:extLst>
          </p:cNvPr>
          <p:cNvSpPr/>
          <p:nvPr/>
        </p:nvSpPr>
        <p:spPr>
          <a:xfrm>
            <a:off x="2000109" y="2967335"/>
            <a:ext cx="819179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Creating Grid and Plotting it</a:t>
            </a:r>
          </a:p>
        </p:txBody>
      </p:sp>
    </p:spTree>
    <p:extLst>
      <p:ext uri="{BB962C8B-B14F-4D97-AF65-F5344CB8AC3E}">
        <p14:creationId xmlns:p14="http://schemas.microsoft.com/office/powerpoint/2010/main" val="1213263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D0295-7DF9-40D7-AC10-ABBAA1B6C957}"/>
              </a:ext>
            </a:extLst>
          </p:cNvPr>
          <p:cNvSpPr txBox="1"/>
          <p:nvPr/>
        </p:nvSpPr>
        <p:spPr>
          <a:xfrm>
            <a:off x="503582" y="264830"/>
            <a:ext cx="11383617" cy="4154984"/>
          </a:xfrm>
          <a:prstGeom prst="rect">
            <a:avLst/>
          </a:prstGeom>
          <a:noFill/>
        </p:spPr>
        <p:txBody>
          <a:bodyPr wrap="square">
            <a:spAutoFit/>
          </a:bodyPr>
          <a:lstStyle/>
          <a:p>
            <a:pPr algn="just"/>
            <a:r>
              <a:rPr lang="en-IN" sz="2400" dirty="0"/>
              <a:t>graph objects represent undirected graphs, which have direction-less edges connecting the nodes. After you create a graph object, you can learn more about the graph by using object functions to perform queries against the object. For example, you can add or remove nodes or edges, determine the shortest path between two nodes, or locate a specific node or edge.</a:t>
            </a:r>
          </a:p>
          <a:p>
            <a:endParaRPr lang="en-IN" sz="2400" dirty="0"/>
          </a:p>
          <a:p>
            <a:r>
              <a:rPr lang="en-IN" sz="2400" dirty="0"/>
              <a:t>G = graph([1 1], [2 3]);</a:t>
            </a:r>
          </a:p>
          <a:p>
            <a:r>
              <a:rPr lang="en-IN" sz="2400" dirty="0"/>
              <a:t>e = </a:t>
            </a:r>
            <a:r>
              <a:rPr lang="en-IN" sz="2400" dirty="0" err="1"/>
              <a:t>G.Edges</a:t>
            </a:r>
            <a:endParaRPr lang="en-IN" sz="2400" dirty="0"/>
          </a:p>
          <a:p>
            <a:r>
              <a:rPr lang="en-IN" sz="2400" dirty="0"/>
              <a:t>G = </a:t>
            </a:r>
            <a:r>
              <a:rPr lang="en-IN" sz="2400" dirty="0" err="1"/>
              <a:t>addedge</a:t>
            </a:r>
            <a:r>
              <a:rPr lang="en-IN" sz="2400" dirty="0"/>
              <a:t>(G,2,3)</a:t>
            </a:r>
          </a:p>
          <a:p>
            <a:r>
              <a:rPr lang="en-IN" sz="2400" dirty="0"/>
              <a:t>G = </a:t>
            </a:r>
            <a:r>
              <a:rPr lang="en-IN" sz="2400" dirty="0" err="1"/>
              <a:t>addnode</a:t>
            </a:r>
            <a:r>
              <a:rPr lang="en-IN" sz="2400" dirty="0"/>
              <a:t>(G,4)</a:t>
            </a:r>
          </a:p>
          <a:p>
            <a:r>
              <a:rPr lang="en-IN" sz="2400" dirty="0"/>
              <a:t>plot(G)</a:t>
            </a:r>
          </a:p>
        </p:txBody>
      </p:sp>
      <p:sp>
        <p:nvSpPr>
          <p:cNvPr id="5" name="TextBox 4">
            <a:extLst>
              <a:ext uri="{FF2B5EF4-FFF2-40B4-BE49-F238E27FC236}">
                <a16:creationId xmlns:a16="http://schemas.microsoft.com/office/drawing/2014/main" id="{426F042A-B132-43AB-ABAD-236B4E32166F}"/>
              </a:ext>
            </a:extLst>
          </p:cNvPr>
          <p:cNvSpPr txBox="1"/>
          <p:nvPr/>
        </p:nvSpPr>
        <p:spPr>
          <a:xfrm>
            <a:off x="304799" y="5006009"/>
            <a:ext cx="11582400" cy="1200329"/>
          </a:xfrm>
          <a:prstGeom prst="rect">
            <a:avLst/>
          </a:prstGeom>
          <a:noFill/>
        </p:spPr>
        <p:txBody>
          <a:bodyPr wrap="square">
            <a:spAutoFit/>
          </a:bodyPr>
          <a:lstStyle/>
          <a:p>
            <a:pPr algn="l"/>
            <a:r>
              <a:rPr lang="en-IN" sz="2400" b="1" i="0" u="none" strike="noStrike" dirty="0">
                <a:solidFill>
                  <a:srgbClr val="D55000"/>
                </a:solidFill>
                <a:effectLst/>
                <a:latin typeface="Helvetica" panose="020B0604020202020204" pitchFamily="34" charset="0"/>
              </a:rPr>
              <a:t>Create and Modify Graph Object</a:t>
            </a:r>
          </a:p>
          <a:p>
            <a:pPr algn="l"/>
            <a:r>
              <a:rPr lang="en-IN" sz="2400" b="0" i="0" dirty="0">
                <a:solidFill>
                  <a:srgbClr val="000000"/>
                </a:solidFill>
                <a:effectLst/>
                <a:latin typeface="Helvetica" panose="020B0604020202020204" pitchFamily="34" charset="0"/>
              </a:rPr>
              <a:t>Create a </a:t>
            </a:r>
            <a:r>
              <a:rPr lang="en-IN" sz="2400" b="0" i="0" dirty="0">
                <a:solidFill>
                  <a:srgbClr val="000000"/>
                </a:solidFill>
                <a:effectLst/>
                <a:latin typeface="Menlo"/>
              </a:rPr>
              <a:t>graph</a:t>
            </a:r>
            <a:r>
              <a:rPr lang="en-IN" sz="2400" b="0" i="0" dirty="0">
                <a:solidFill>
                  <a:srgbClr val="000000"/>
                </a:solidFill>
                <a:effectLst/>
                <a:latin typeface="Helvetica" panose="020B0604020202020204" pitchFamily="34" charset="0"/>
              </a:rPr>
              <a:t> object with three nodes and two edges. One edge is between node 1 and node 2, and the other edge is between node 1 and node 3.</a:t>
            </a:r>
          </a:p>
        </p:txBody>
      </p:sp>
    </p:spTree>
    <p:extLst>
      <p:ext uri="{BB962C8B-B14F-4D97-AF65-F5344CB8AC3E}">
        <p14:creationId xmlns:p14="http://schemas.microsoft.com/office/powerpoint/2010/main" val="26669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98A5797-E933-425F-AF24-530217D75F41}"/>
              </a:ext>
            </a:extLst>
          </p:cNvPr>
          <p:cNvGrpSpPr/>
          <p:nvPr/>
        </p:nvGrpSpPr>
        <p:grpSpPr>
          <a:xfrm>
            <a:off x="238539" y="488373"/>
            <a:ext cx="11949393" cy="5128180"/>
            <a:chOff x="238539" y="488373"/>
            <a:chExt cx="11949393" cy="5128180"/>
          </a:xfrm>
        </p:grpSpPr>
        <p:pic>
          <p:nvPicPr>
            <p:cNvPr id="2" name="Picture 1">
              <a:extLst>
                <a:ext uri="{FF2B5EF4-FFF2-40B4-BE49-F238E27FC236}">
                  <a16:creationId xmlns:a16="http://schemas.microsoft.com/office/drawing/2014/main" id="{7B4D7596-08A2-40D8-9A43-3C489788C66F}"/>
                </a:ext>
              </a:extLst>
            </p:cNvPr>
            <p:cNvPicPr>
              <a:picLocks noChangeAspect="1"/>
            </p:cNvPicPr>
            <p:nvPr/>
          </p:nvPicPr>
          <p:blipFill>
            <a:blip r:embed="rId2"/>
            <a:stretch>
              <a:fillRect/>
            </a:stretch>
          </p:blipFill>
          <p:spPr>
            <a:xfrm>
              <a:off x="5016868" y="488373"/>
              <a:ext cx="7029358" cy="5128180"/>
            </a:xfrm>
            <a:prstGeom prst="rect">
              <a:avLst/>
            </a:prstGeom>
          </p:spPr>
        </p:pic>
        <p:sp>
          <p:nvSpPr>
            <p:cNvPr id="4" name="TextBox 3">
              <a:extLst>
                <a:ext uri="{FF2B5EF4-FFF2-40B4-BE49-F238E27FC236}">
                  <a16:creationId xmlns:a16="http://schemas.microsoft.com/office/drawing/2014/main" id="{89D8ED7E-9D15-428C-9919-7BE269815151}"/>
                </a:ext>
              </a:extLst>
            </p:cNvPr>
            <p:cNvSpPr txBox="1"/>
            <p:nvPr/>
          </p:nvSpPr>
          <p:spPr>
            <a:xfrm>
              <a:off x="238539" y="1134575"/>
              <a:ext cx="4420520" cy="1077218"/>
            </a:xfrm>
            <a:prstGeom prst="rect">
              <a:avLst/>
            </a:prstGeom>
            <a:solidFill>
              <a:schemeClr val="accent2">
                <a:lumMod val="20000"/>
                <a:lumOff val="80000"/>
              </a:schemeClr>
            </a:solidFill>
          </p:spPr>
          <p:txBody>
            <a:bodyPr wrap="square">
              <a:spAutoFit/>
            </a:bodyPr>
            <a:lstStyle/>
            <a:p>
              <a:r>
                <a:rPr lang="en-IN" sz="3200" dirty="0"/>
                <a:t>G = graph([1 1], [2 3]);</a:t>
              </a:r>
            </a:p>
            <a:p>
              <a:r>
                <a:rPr lang="en-IN" sz="3200" dirty="0"/>
                <a:t>e = </a:t>
              </a:r>
              <a:r>
                <a:rPr lang="en-IN" sz="3200" dirty="0" err="1"/>
                <a:t>G.Edges</a:t>
              </a:r>
              <a:endParaRPr lang="en-IN" sz="3200" dirty="0"/>
            </a:p>
          </p:txBody>
        </p:sp>
        <p:sp>
          <p:nvSpPr>
            <p:cNvPr id="5" name="Oval 4">
              <a:extLst>
                <a:ext uri="{FF2B5EF4-FFF2-40B4-BE49-F238E27FC236}">
                  <a16:creationId xmlns:a16="http://schemas.microsoft.com/office/drawing/2014/main" id="{F8735EAD-1E64-4340-BA27-53F6A32AC066}"/>
                </a:ext>
                <a:ext uri="{C183D7F6-B498-43B3-948B-1728B52AA6E4}">
                  <adec:decorative xmlns:adec="http://schemas.microsoft.com/office/drawing/2017/decorative" val="1"/>
                </a:ext>
              </a:extLst>
            </p:cNvPr>
            <p:cNvSpPr/>
            <p:nvPr/>
          </p:nvSpPr>
          <p:spPr>
            <a:xfrm>
              <a:off x="1325217" y="3180522"/>
              <a:ext cx="397566" cy="41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 name="Oval 5">
              <a:extLst>
                <a:ext uri="{FF2B5EF4-FFF2-40B4-BE49-F238E27FC236}">
                  <a16:creationId xmlns:a16="http://schemas.microsoft.com/office/drawing/2014/main" id="{D3537069-2D58-4092-9B2A-8B48858F33E7}"/>
                </a:ext>
              </a:extLst>
            </p:cNvPr>
            <p:cNvSpPr/>
            <p:nvPr/>
          </p:nvSpPr>
          <p:spPr>
            <a:xfrm>
              <a:off x="2250016" y="4646208"/>
              <a:ext cx="397566" cy="41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7" name="Oval 6">
              <a:extLst>
                <a:ext uri="{FF2B5EF4-FFF2-40B4-BE49-F238E27FC236}">
                  <a16:creationId xmlns:a16="http://schemas.microsoft.com/office/drawing/2014/main" id="{7365BA54-E8A0-434C-9D6E-4F44EE69EB0E}"/>
                </a:ext>
              </a:extLst>
            </p:cNvPr>
            <p:cNvSpPr/>
            <p:nvPr/>
          </p:nvSpPr>
          <p:spPr>
            <a:xfrm>
              <a:off x="3267121" y="3127513"/>
              <a:ext cx="397566" cy="41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cxnSp>
          <p:nvCxnSpPr>
            <p:cNvPr id="14" name="Straight Connector 13">
              <a:extLst>
                <a:ext uri="{FF2B5EF4-FFF2-40B4-BE49-F238E27FC236}">
                  <a16:creationId xmlns:a16="http://schemas.microsoft.com/office/drawing/2014/main" id="{CA7B6373-5E89-401B-AB6F-7F27510CA2BD}"/>
                </a:ext>
              </a:extLst>
            </p:cNvPr>
            <p:cNvCxnSpPr>
              <a:stCxn id="5" idx="6"/>
              <a:endCxn id="7" idx="2"/>
            </p:cNvCxnSpPr>
            <p:nvPr/>
          </p:nvCxnSpPr>
          <p:spPr>
            <a:xfrm flipV="1">
              <a:off x="1722783" y="3332922"/>
              <a:ext cx="1544338" cy="53009"/>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B9A1-A9CB-4D10-B3DB-21BECC10294F}"/>
                </a:ext>
              </a:extLst>
            </p:cNvPr>
            <p:cNvCxnSpPr>
              <a:cxnSpLocks/>
            </p:cNvCxnSpPr>
            <p:nvPr/>
          </p:nvCxnSpPr>
          <p:spPr>
            <a:xfrm>
              <a:off x="1626704" y="3538331"/>
              <a:ext cx="772169" cy="110787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548743-43EC-4843-B612-A8DBDECEEB12}"/>
                </a:ext>
              </a:extLst>
            </p:cNvPr>
            <p:cNvCxnSpPr/>
            <p:nvPr/>
          </p:nvCxnSpPr>
          <p:spPr>
            <a:xfrm flipV="1">
              <a:off x="9170504" y="2211793"/>
              <a:ext cx="1285461" cy="53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C44916-9870-445B-A58C-506EAD801168}"/>
                </a:ext>
              </a:extLst>
            </p:cNvPr>
            <p:cNvSpPr txBox="1"/>
            <p:nvPr/>
          </p:nvSpPr>
          <p:spPr>
            <a:xfrm>
              <a:off x="10235153" y="2211793"/>
              <a:ext cx="1952779" cy="1200329"/>
            </a:xfrm>
            <a:prstGeom prst="rect">
              <a:avLst/>
            </a:prstGeom>
            <a:noFill/>
          </p:spPr>
          <p:txBody>
            <a:bodyPr wrap="none" rtlCol="0">
              <a:spAutoFit/>
            </a:bodyPr>
            <a:lstStyle/>
            <a:p>
              <a:r>
                <a:rPr lang="en-IN" dirty="0"/>
                <a:t>Once each node is </a:t>
              </a:r>
            </a:p>
            <a:p>
              <a:r>
                <a:rPr lang="en-IN" dirty="0"/>
                <a:t>given name, dim</a:t>
              </a:r>
            </a:p>
            <a:p>
              <a:r>
                <a:rPr lang="en-IN" dirty="0"/>
                <a:t>Changes to 3x1</a:t>
              </a:r>
            </a:p>
            <a:p>
              <a:endParaRPr lang="en-IN" dirty="0"/>
            </a:p>
          </p:txBody>
        </p:sp>
      </p:grpSp>
    </p:spTree>
    <p:extLst>
      <p:ext uri="{BB962C8B-B14F-4D97-AF65-F5344CB8AC3E}">
        <p14:creationId xmlns:p14="http://schemas.microsoft.com/office/powerpoint/2010/main" val="3966743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D71098-F17F-428B-861D-5C64D30816E6}"/>
              </a:ext>
            </a:extLst>
          </p:cNvPr>
          <p:cNvGrpSpPr/>
          <p:nvPr/>
        </p:nvGrpSpPr>
        <p:grpSpPr>
          <a:xfrm>
            <a:off x="221565" y="239041"/>
            <a:ext cx="11623432" cy="6189894"/>
            <a:chOff x="221565" y="239041"/>
            <a:chExt cx="11623432" cy="6189894"/>
          </a:xfrm>
        </p:grpSpPr>
        <p:sp>
          <p:nvSpPr>
            <p:cNvPr id="3" name="TextBox 2">
              <a:extLst>
                <a:ext uri="{FF2B5EF4-FFF2-40B4-BE49-F238E27FC236}">
                  <a16:creationId xmlns:a16="http://schemas.microsoft.com/office/drawing/2014/main" id="{E2A57734-02C5-46B8-8609-48BDC1B9F5E7}"/>
                </a:ext>
              </a:extLst>
            </p:cNvPr>
            <p:cNvSpPr txBox="1"/>
            <p:nvPr/>
          </p:nvSpPr>
          <p:spPr>
            <a:xfrm>
              <a:off x="221565" y="239041"/>
              <a:ext cx="11623432" cy="1200329"/>
            </a:xfrm>
            <a:prstGeom prst="rect">
              <a:avLst/>
            </a:prstGeom>
            <a:noFill/>
          </p:spPr>
          <p:txBody>
            <a:bodyPr wrap="square">
              <a:spAutoFit/>
            </a:bodyPr>
            <a:lstStyle/>
            <a:p>
              <a:pPr algn="l"/>
              <a:r>
                <a:rPr lang="en-IN" b="0" i="0" dirty="0">
                  <a:solidFill>
                    <a:srgbClr val="000000"/>
                  </a:solidFill>
                  <a:effectLst/>
                  <a:latin typeface="Helvetica" panose="020B0604020202020204" pitchFamily="34" charset="0"/>
                </a:rPr>
                <a:t>Add node names to the graph, and then view the new node and edge tables. The end nodes of each edge are now expressed using their node names.</a:t>
              </a:r>
            </a:p>
            <a:p>
              <a:pPr algn="l"/>
              <a:endParaRPr lang="en-IN" dirty="0">
                <a:solidFill>
                  <a:srgbClr val="000000"/>
                </a:solidFill>
                <a:latin typeface="Helvetica" panose="020B0604020202020204" pitchFamily="34" charset="0"/>
              </a:endParaRPr>
            </a:p>
            <a:p>
              <a:pPr algn="l"/>
              <a:endParaRPr lang="en-IN" b="0" i="0" dirty="0">
                <a:solidFill>
                  <a:srgbClr val="000000"/>
                </a:solidFill>
                <a:effectLst/>
                <a:latin typeface="Helvetica" panose="020B0604020202020204" pitchFamily="34" charset="0"/>
              </a:endParaRPr>
            </a:p>
          </p:txBody>
        </p:sp>
        <p:sp>
          <p:nvSpPr>
            <p:cNvPr id="5" name="TextBox 4">
              <a:extLst>
                <a:ext uri="{FF2B5EF4-FFF2-40B4-BE49-F238E27FC236}">
                  <a16:creationId xmlns:a16="http://schemas.microsoft.com/office/drawing/2014/main" id="{F96E8D27-F947-4DA5-B7C5-DB16B945E45D}"/>
                </a:ext>
              </a:extLst>
            </p:cNvPr>
            <p:cNvSpPr txBox="1"/>
            <p:nvPr/>
          </p:nvSpPr>
          <p:spPr>
            <a:xfrm>
              <a:off x="221565" y="1439370"/>
              <a:ext cx="5053820" cy="1569660"/>
            </a:xfrm>
            <a:prstGeom prst="rect">
              <a:avLst/>
            </a:prstGeom>
            <a:solidFill>
              <a:schemeClr val="accent2">
                <a:lumMod val="40000"/>
                <a:lumOff val="60000"/>
              </a:schemeClr>
            </a:solidFill>
          </p:spPr>
          <p:txBody>
            <a:bodyPr wrap="square">
              <a:spAutoFit/>
            </a:bodyPr>
            <a:lstStyle/>
            <a:p>
              <a:pPr algn="l"/>
              <a:r>
                <a:rPr lang="en-IN" sz="3200" b="0" i="0" dirty="0">
                  <a:solidFill>
                    <a:srgbClr val="000000"/>
                  </a:solidFill>
                  <a:effectLst/>
                  <a:latin typeface="Menlo"/>
                </a:rPr>
                <a:t>G.Nodes.Name = {</a:t>
              </a:r>
              <a:r>
                <a:rPr lang="en-IN" sz="3200" b="0" i="0" u="none" strike="noStrike" dirty="0">
                  <a:solidFill>
                    <a:srgbClr val="A020F0"/>
                  </a:solidFill>
                  <a:effectLst/>
                  <a:latin typeface="Menlo"/>
                </a:rPr>
                <a:t>'A' 'B' 'C'</a:t>
              </a:r>
              <a:r>
                <a:rPr lang="en-IN" sz="3200" b="0" i="0" dirty="0">
                  <a:solidFill>
                    <a:srgbClr val="000000"/>
                  </a:solidFill>
                  <a:effectLst/>
                  <a:latin typeface="Menlo"/>
                </a:rPr>
                <a:t>}';</a:t>
              </a:r>
            </a:p>
            <a:p>
              <a:r>
                <a:rPr lang="en-IN" sz="3200" b="0" i="0" dirty="0" err="1">
                  <a:solidFill>
                    <a:srgbClr val="000000"/>
                  </a:solidFill>
                  <a:effectLst/>
                  <a:latin typeface="Menlo"/>
                </a:rPr>
                <a:t>G.Nodes</a:t>
              </a:r>
              <a:endParaRPr lang="en-IN" sz="3200" b="0" i="0" dirty="0">
                <a:solidFill>
                  <a:srgbClr val="000000"/>
                </a:solidFill>
                <a:effectLst/>
                <a:latin typeface="Menlo"/>
              </a:endParaRPr>
            </a:p>
            <a:p>
              <a:r>
                <a:rPr lang="en-IN" sz="3200" dirty="0"/>
                <a:t>e = </a:t>
              </a:r>
              <a:r>
                <a:rPr lang="en-IN" sz="3200" dirty="0" err="1"/>
                <a:t>G.Edges</a:t>
              </a:r>
              <a:endParaRPr lang="en-IN" sz="3200" dirty="0"/>
            </a:p>
          </p:txBody>
        </p:sp>
        <p:pic>
          <p:nvPicPr>
            <p:cNvPr id="7" name="Picture 6">
              <a:extLst>
                <a:ext uri="{FF2B5EF4-FFF2-40B4-BE49-F238E27FC236}">
                  <a16:creationId xmlns:a16="http://schemas.microsoft.com/office/drawing/2014/main" id="{776F0AA4-C704-498F-A3E3-E00E68DF7DD3}"/>
                </a:ext>
              </a:extLst>
            </p:cNvPr>
            <p:cNvPicPr>
              <a:picLocks noChangeAspect="1"/>
            </p:cNvPicPr>
            <p:nvPr/>
          </p:nvPicPr>
          <p:blipFill>
            <a:blip r:embed="rId2"/>
            <a:stretch>
              <a:fillRect/>
            </a:stretch>
          </p:blipFill>
          <p:spPr>
            <a:xfrm>
              <a:off x="5906086" y="1337602"/>
              <a:ext cx="5727749" cy="5091333"/>
            </a:xfrm>
            <a:prstGeom prst="rect">
              <a:avLst/>
            </a:prstGeom>
          </p:spPr>
        </p:pic>
        <p:cxnSp>
          <p:nvCxnSpPr>
            <p:cNvPr id="4" name="Straight Arrow Connector 3">
              <a:extLst>
                <a:ext uri="{FF2B5EF4-FFF2-40B4-BE49-F238E27FC236}">
                  <a16:creationId xmlns:a16="http://schemas.microsoft.com/office/drawing/2014/main" id="{343D933D-8458-486C-9F4C-9BA450698518}"/>
                </a:ext>
              </a:extLst>
            </p:cNvPr>
            <p:cNvCxnSpPr/>
            <p:nvPr/>
          </p:nvCxnSpPr>
          <p:spPr>
            <a:xfrm>
              <a:off x="1899138" y="2250831"/>
              <a:ext cx="4670474" cy="9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33EBB1-4C2A-4D7C-8FFC-F66447E39F21}"/>
                </a:ext>
              </a:extLst>
            </p:cNvPr>
            <p:cNvCxnSpPr/>
            <p:nvPr/>
          </p:nvCxnSpPr>
          <p:spPr>
            <a:xfrm>
              <a:off x="2321169" y="2883877"/>
              <a:ext cx="3774831" cy="20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70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1575C-6D80-4306-ACFC-330DA1C9B112}"/>
              </a:ext>
            </a:extLst>
          </p:cNvPr>
          <p:cNvSpPr txBox="1"/>
          <p:nvPr/>
        </p:nvSpPr>
        <p:spPr>
          <a:xfrm>
            <a:off x="137160" y="320457"/>
            <a:ext cx="11299874" cy="3108543"/>
          </a:xfrm>
          <a:prstGeom prst="rect">
            <a:avLst/>
          </a:prstGeom>
          <a:noFill/>
        </p:spPr>
        <p:txBody>
          <a:bodyPr wrap="square">
            <a:spAutoFit/>
          </a:bodyPr>
          <a:lstStyle/>
          <a:p>
            <a:pPr algn="just"/>
            <a:r>
              <a:rPr lang="en-IN" sz="2800" b="0" i="0" dirty="0">
                <a:solidFill>
                  <a:srgbClr val="000000"/>
                </a:solidFill>
                <a:effectLst/>
                <a:latin typeface="Helvetica" panose="020B0604020202020204" pitchFamily="34" charset="0"/>
              </a:rPr>
              <a:t>You can add or modify extra variables in the </a:t>
            </a:r>
            <a:r>
              <a:rPr lang="en-IN" sz="2800" b="0" i="0" dirty="0">
                <a:solidFill>
                  <a:srgbClr val="000000"/>
                </a:solidFill>
                <a:effectLst/>
                <a:latin typeface="Menlo"/>
              </a:rPr>
              <a:t>Nodes</a:t>
            </a:r>
            <a:r>
              <a:rPr lang="en-IN" sz="2800" b="0" i="0" dirty="0">
                <a:solidFill>
                  <a:srgbClr val="000000"/>
                </a:solidFill>
                <a:effectLst/>
                <a:latin typeface="Helvetica" panose="020B0604020202020204" pitchFamily="34" charset="0"/>
              </a:rPr>
              <a:t> and </a:t>
            </a:r>
            <a:r>
              <a:rPr lang="en-IN" sz="2800" b="0" i="0" dirty="0">
                <a:solidFill>
                  <a:srgbClr val="000000"/>
                </a:solidFill>
                <a:effectLst/>
                <a:latin typeface="Menlo"/>
              </a:rPr>
              <a:t>Edges</a:t>
            </a:r>
            <a:r>
              <a:rPr lang="en-IN" sz="2800" b="0" i="0" dirty="0">
                <a:solidFill>
                  <a:srgbClr val="000000"/>
                </a:solidFill>
                <a:effectLst/>
                <a:latin typeface="Helvetica" panose="020B0604020202020204" pitchFamily="34" charset="0"/>
              </a:rPr>
              <a:t> tables to describe attributes of the graph nodes or edges. However, you cannot directly change the number of nodes or edges in the graph by modifying these tables. Instead, use the </a:t>
            </a:r>
            <a:r>
              <a:rPr lang="en-IN" sz="2800" b="0" i="0" dirty="0" err="1">
                <a:solidFill>
                  <a:srgbClr val="000000"/>
                </a:solidFill>
                <a:effectLst/>
                <a:latin typeface="Menlo"/>
              </a:rPr>
              <a:t>addedge</a:t>
            </a:r>
            <a:r>
              <a:rPr lang="en-IN" sz="2800" b="0" i="0" dirty="0">
                <a:solidFill>
                  <a:srgbClr val="000000"/>
                </a:solidFill>
                <a:effectLst/>
                <a:latin typeface="Helvetica" panose="020B0604020202020204" pitchFamily="34" charset="0"/>
              </a:rPr>
              <a:t>, </a:t>
            </a:r>
            <a:r>
              <a:rPr lang="en-IN" sz="2800" b="0" i="0" dirty="0">
                <a:solidFill>
                  <a:srgbClr val="000000"/>
                </a:solidFill>
                <a:effectLst/>
                <a:latin typeface="Menlo"/>
              </a:rPr>
              <a:t>rmedge</a:t>
            </a:r>
            <a:r>
              <a:rPr lang="en-IN" sz="2800" b="0" i="0" dirty="0">
                <a:solidFill>
                  <a:srgbClr val="000000"/>
                </a:solidFill>
                <a:effectLst/>
                <a:latin typeface="Helvetica" panose="020B0604020202020204" pitchFamily="34" charset="0"/>
              </a:rPr>
              <a:t>, </a:t>
            </a:r>
            <a:r>
              <a:rPr lang="en-IN" sz="2800" b="0" i="0" dirty="0" err="1">
                <a:solidFill>
                  <a:srgbClr val="000000"/>
                </a:solidFill>
                <a:effectLst/>
                <a:latin typeface="Menlo"/>
              </a:rPr>
              <a:t>addnode</a:t>
            </a:r>
            <a:r>
              <a:rPr lang="en-IN" sz="2800" b="0" i="0" dirty="0">
                <a:solidFill>
                  <a:srgbClr val="000000"/>
                </a:solidFill>
                <a:effectLst/>
                <a:latin typeface="Helvetica" panose="020B0604020202020204" pitchFamily="34" charset="0"/>
              </a:rPr>
              <a:t>, or </a:t>
            </a:r>
            <a:r>
              <a:rPr lang="en-IN" sz="2800" b="0" i="0" dirty="0" err="1">
                <a:solidFill>
                  <a:srgbClr val="000000"/>
                </a:solidFill>
                <a:effectLst/>
                <a:latin typeface="Menlo"/>
              </a:rPr>
              <a:t>rmnode</a:t>
            </a:r>
            <a:r>
              <a:rPr lang="en-IN" sz="2800" b="0" i="0" dirty="0">
                <a:solidFill>
                  <a:srgbClr val="000000"/>
                </a:solidFill>
                <a:effectLst/>
                <a:latin typeface="Helvetica" panose="020B0604020202020204" pitchFamily="34" charset="0"/>
              </a:rPr>
              <a:t> functions to modify the number of nodes or edges in a </a:t>
            </a:r>
            <a:r>
              <a:rPr lang="en-IN" sz="2800" b="0" i="0" dirty="0" err="1">
                <a:solidFill>
                  <a:srgbClr val="000000"/>
                </a:solidFill>
                <a:effectLst/>
                <a:latin typeface="Helvetica" panose="020B0604020202020204" pitchFamily="34" charset="0"/>
              </a:rPr>
              <a:t>graph.For</a:t>
            </a:r>
            <a:r>
              <a:rPr lang="en-IN" sz="2800" b="0" i="0" dirty="0">
                <a:solidFill>
                  <a:srgbClr val="000000"/>
                </a:solidFill>
                <a:effectLst/>
                <a:latin typeface="Helvetica" panose="020B0604020202020204" pitchFamily="34" charset="0"/>
              </a:rPr>
              <a:t> example, add an edge to the graph between nodes 2 and 3 and view the new edge list.</a:t>
            </a:r>
          </a:p>
        </p:txBody>
      </p:sp>
      <p:sp>
        <p:nvSpPr>
          <p:cNvPr id="5" name="TextBox 4">
            <a:extLst>
              <a:ext uri="{FF2B5EF4-FFF2-40B4-BE49-F238E27FC236}">
                <a16:creationId xmlns:a16="http://schemas.microsoft.com/office/drawing/2014/main" id="{3F25EAE8-9D52-4F9B-A258-891E4D924A3E}"/>
              </a:ext>
            </a:extLst>
          </p:cNvPr>
          <p:cNvSpPr txBox="1"/>
          <p:nvPr/>
        </p:nvSpPr>
        <p:spPr>
          <a:xfrm>
            <a:off x="404446" y="3976692"/>
            <a:ext cx="3520440" cy="1384995"/>
          </a:xfrm>
          <a:prstGeom prst="rect">
            <a:avLst/>
          </a:prstGeom>
          <a:solidFill>
            <a:schemeClr val="accent2">
              <a:lumMod val="40000"/>
              <a:lumOff val="60000"/>
            </a:schemeClr>
          </a:solidFill>
        </p:spPr>
        <p:txBody>
          <a:bodyPr wrap="square">
            <a:spAutoFit/>
          </a:bodyPr>
          <a:lstStyle/>
          <a:p>
            <a:r>
              <a:rPr lang="en-IN" sz="2800" dirty="0"/>
              <a:t>G = </a:t>
            </a:r>
            <a:r>
              <a:rPr lang="en-IN" sz="2800" dirty="0" err="1"/>
              <a:t>addedge</a:t>
            </a:r>
            <a:r>
              <a:rPr lang="en-IN" sz="2800" dirty="0"/>
              <a:t>(G,2,3)</a:t>
            </a:r>
          </a:p>
          <a:p>
            <a:r>
              <a:rPr lang="en-IN" sz="2800" dirty="0"/>
              <a:t>G = </a:t>
            </a:r>
            <a:r>
              <a:rPr lang="en-IN" sz="2800" dirty="0" err="1"/>
              <a:t>addnode</a:t>
            </a:r>
            <a:r>
              <a:rPr lang="en-IN" sz="2800" dirty="0"/>
              <a:t>(G,4)</a:t>
            </a:r>
          </a:p>
          <a:p>
            <a:r>
              <a:rPr lang="en-IN" sz="2800" dirty="0"/>
              <a:t>plot(G)</a:t>
            </a:r>
          </a:p>
        </p:txBody>
      </p:sp>
      <p:pic>
        <p:nvPicPr>
          <p:cNvPr id="6" name="Picture 5">
            <a:extLst>
              <a:ext uri="{FF2B5EF4-FFF2-40B4-BE49-F238E27FC236}">
                <a16:creationId xmlns:a16="http://schemas.microsoft.com/office/drawing/2014/main" id="{B32BE548-293C-4B9F-BA69-1E6680293F52}"/>
              </a:ext>
            </a:extLst>
          </p:cNvPr>
          <p:cNvPicPr>
            <a:picLocks noChangeAspect="1"/>
          </p:cNvPicPr>
          <p:nvPr/>
        </p:nvPicPr>
        <p:blipFill>
          <a:blip r:embed="rId2"/>
          <a:stretch>
            <a:fillRect/>
          </a:stretch>
        </p:blipFill>
        <p:spPr>
          <a:xfrm>
            <a:off x="6096000" y="3340591"/>
            <a:ext cx="4262603" cy="3196952"/>
          </a:xfrm>
          <a:prstGeom prst="rect">
            <a:avLst/>
          </a:prstGeom>
        </p:spPr>
      </p:pic>
    </p:spTree>
    <p:extLst>
      <p:ext uri="{BB962C8B-B14F-4D97-AF65-F5344CB8AC3E}">
        <p14:creationId xmlns:p14="http://schemas.microsoft.com/office/powerpoint/2010/main" val="164443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04DE6-99DD-4087-B81D-022BDA496704}"/>
              </a:ext>
            </a:extLst>
          </p:cNvPr>
          <p:cNvSpPr/>
          <p:nvPr/>
        </p:nvSpPr>
        <p:spPr>
          <a:xfrm>
            <a:off x="470720" y="436170"/>
            <a:ext cx="10800008" cy="34163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chemeClr val="accent4"/>
                </a:solidFill>
                <a:effectLst/>
              </a:rPr>
              <a:t>Matlab</a:t>
            </a:r>
            <a:r>
              <a:rPr lang="en-US" sz="5400" b="1" cap="none" spc="0" dirty="0">
                <a:ln/>
                <a:solidFill>
                  <a:schemeClr val="accent4"/>
                </a:solidFill>
                <a:effectLst/>
              </a:rPr>
              <a:t> has built in grid generator for</a:t>
            </a:r>
          </a:p>
          <a:p>
            <a:pPr algn="ctr"/>
            <a:r>
              <a:rPr lang="en-US" sz="5400" b="1" dirty="0">
                <a:ln/>
                <a:solidFill>
                  <a:schemeClr val="accent4"/>
                </a:solidFill>
              </a:rPr>
              <a:t>Finite Difference method for</a:t>
            </a:r>
          </a:p>
          <a:p>
            <a:pPr algn="ctr"/>
            <a:r>
              <a:rPr lang="en-US" sz="5400" b="1" cap="none" spc="0" dirty="0">
                <a:ln/>
                <a:solidFill>
                  <a:schemeClr val="accent4"/>
                </a:solidFill>
                <a:effectLst/>
              </a:rPr>
              <a:t>Solving differential equation over a</a:t>
            </a:r>
          </a:p>
          <a:p>
            <a:pPr algn="ctr"/>
            <a:r>
              <a:rPr lang="en-US" sz="5400" b="1" cap="none" spc="0" dirty="0">
                <a:ln/>
                <a:solidFill>
                  <a:schemeClr val="accent4"/>
                </a:solidFill>
                <a:effectLst/>
              </a:rPr>
              <a:t>a rectangular domain</a:t>
            </a:r>
          </a:p>
        </p:txBody>
      </p:sp>
      <p:sp>
        <p:nvSpPr>
          <p:cNvPr id="3" name="Rectangle 2">
            <a:extLst>
              <a:ext uri="{FF2B5EF4-FFF2-40B4-BE49-F238E27FC236}">
                <a16:creationId xmlns:a16="http://schemas.microsoft.com/office/drawing/2014/main" id="{9EA8C6FE-BB61-4F74-980C-B8B667372D72}"/>
              </a:ext>
            </a:extLst>
          </p:cNvPr>
          <p:cNvSpPr/>
          <p:nvPr/>
        </p:nvSpPr>
        <p:spPr>
          <a:xfrm>
            <a:off x="863779" y="5149622"/>
            <a:ext cx="97223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Cleve </a:t>
            </a:r>
            <a:r>
              <a:rPr lang="en-US" sz="5400" b="1" cap="none" spc="0" dirty="0" err="1">
                <a:ln/>
                <a:solidFill>
                  <a:schemeClr val="accent4"/>
                </a:solidFill>
                <a:effectLst/>
              </a:rPr>
              <a:t>Moler</a:t>
            </a:r>
            <a:r>
              <a:rPr lang="en-US" sz="5400" b="1" cap="none" spc="0" dirty="0">
                <a:ln/>
                <a:solidFill>
                  <a:schemeClr val="accent4"/>
                </a:solidFill>
                <a:effectLst/>
              </a:rPr>
              <a:t> used it as a short cut</a:t>
            </a:r>
          </a:p>
        </p:txBody>
      </p:sp>
    </p:spTree>
    <p:extLst>
      <p:ext uri="{BB962C8B-B14F-4D97-AF65-F5344CB8AC3E}">
        <p14:creationId xmlns:p14="http://schemas.microsoft.com/office/powerpoint/2010/main" val="417518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A748A26-00A1-44D5-B50E-01164D9EB1A1}"/>
              </a:ext>
            </a:extLst>
          </p:cNvPr>
          <p:cNvGrpSpPr/>
          <p:nvPr/>
        </p:nvGrpSpPr>
        <p:grpSpPr>
          <a:xfrm>
            <a:off x="550984" y="0"/>
            <a:ext cx="10935287" cy="6625003"/>
            <a:chOff x="550984" y="0"/>
            <a:chExt cx="10935287" cy="6625003"/>
          </a:xfrm>
        </p:grpSpPr>
        <p:grpSp>
          <p:nvGrpSpPr>
            <p:cNvPr id="11" name="Group 10">
              <a:extLst>
                <a:ext uri="{FF2B5EF4-FFF2-40B4-BE49-F238E27FC236}">
                  <a16:creationId xmlns:a16="http://schemas.microsoft.com/office/drawing/2014/main" id="{DC07A1B7-2F2C-4E26-91E6-E3EDF6317E87}"/>
                </a:ext>
              </a:extLst>
            </p:cNvPr>
            <p:cNvGrpSpPr/>
            <p:nvPr/>
          </p:nvGrpSpPr>
          <p:grpSpPr>
            <a:xfrm>
              <a:off x="550984" y="415489"/>
              <a:ext cx="10935287" cy="6209514"/>
              <a:chOff x="550984" y="415489"/>
              <a:chExt cx="10935287" cy="6209514"/>
            </a:xfrm>
          </p:grpSpPr>
          <p:pic>
            <p:nvPicPr>
              <p:cNvPr id="3" name="Picture 2">
                <a:extLst>
                  <a:ext uri="{FF2B5EF4-FFF2-40B4-BE49-F238E27FC236}">
                    <a16:creationId xmlns:a16="http://schemas.microsoft.com/office/drawing/2014/main" id="{505628BA-3A54-4610-A8BE-F5167613D640}"/>
                  </a:ext>
                </a:extLst>
              </p:cNvPr>
              <p:cNvPicPr>
                <a:picLocks noChangeAspect="1"/>
              </p:cNvPicPr>
              <p:nvPr/>
            </p:nvPicPr>
            <p:blipFill>
              <a:blip r:embed="rId2"/>
              <a:stretch>
                <a:fillRect/>
              </a:stretch>
            </p:blipFill>
            <p:spPr>
              <a:xfrm>
                <a:off x="7090116" y="3327887"/>
                <a:ext cx="4396155" cy="3297116"/>
              </a:xfrm>
              <a:prstGeom prst="rect">
                <a:avLst/>
              </a:prstGeom>
            </p:spPr>
          </p:pic>
          <p:pic>
            <p:nvPicPr>
              <p:cNvPr id="5" name="Picture 4">
                <a:extLst>
                  <a:ext uri="{FF2B5EF4-FFF2-40B4-BE49-F238E27FC236}">
                    <a16:creationId xmlns:a16="http://schemas.microsoft.com/office/drawing/2014/main" id="{634BB0AC-B7DE-40C5-AB27-B9596BEB92A7}"/>
                  </a:ext>
                </a:extLst>
              </p:cNvPr>
              <p:cNvPicPr>
                <a:picLocks noChangeAspect="1"/>
              </p:cNvPicPr>
              <p:nvPr/>
            </p:nvPicPr>
            <p:blipFill>
              <a:blip r:embed="rId3"/>
              <a:stretch>
                <a:fillRect/>
              </a:stretch>
            </p:blipFill>
            <p:spPr>
              <a:xfrm>
                <a:off x="7216725" y="435217"/>
                <a:ext cx="3856893" cy="2892670"/>
              </a:xfrm>
              <a:prstGeom prst="rect">
                <a:avLst/>
              </a:prstGeom>
            </p:spPr>
          </p:pic>
          <p:sp>
            <p:nvSpPr>
              <p:cNvPr id="7" name="TextBox 6">
                <a:extLst>
                  <a:ext uri="{FF2B5EF4-FFF2-40B4-BE49-F238E27FC236}">
                    <a16:creationId xmlns:a16="http://schemas.microsoft.com/office/drawing/2014/main" id="{AA2AC88F-3787-4F96-AEDF-A08BE276DF72}"/>
                  </a:ext>
                </a:extLst>
              </p:cNvPr>
              <p:cNvSpPr txBox="1"/>
              <p:nvPr/>
            </p:nvSpPr>
            <p:spPr>
              <a:xfrm>
                <a:off x="550984" y="415489"/>
                <a:ext cx="6098344" cy="2585323"/>
              </a:xfrm>
              <a:prstGeom prst="rect">
                <a:avLst/>
              </a:prstGeom>
              <a:solidFill>
                <a:schemeClr val="accent2">
                  <a:lumMod val="40000"/>
                  <a:lumOff val="60000"/>
                </a:schemeClr>
              </a:solidFill>
            </p:spPr>
            <p:txBody>
              <a:bodyPr wrap="square">
                <a:spAutoFit/>
              </a:bodyPr>
              <a:lstStyle/>
              <a:p>
                <a:r>
                  <a:rPr lang="en-IN" sz="1800" b="0" i="0" u="none" strike="noStrike" baseline="0" dirty="0">
                    <a:solidFill>
                      <a:srgbClr val="000000"/>
                    </a:solidFill>
                    <a:latin typeface="Courier New" panose="02070309020205020404" pitchFamily="49" charset="0"/>
                  </a:rPr>
                  <a:t>n = 3;</a:t>
                </a:r>
              </a:p>
              <a:p>
                <a:r>
                  <a:rPr lang="pt-BR" sz="1800" b="0" i="0" u="none" strike="noStrike" baseline="0" dirty="0">
                    <a:solidFill>
                      <a:srgbClr val="000000"/>
                    </a:solidFill>
                    <a:latin typeface="Courier New" panose="02070309020205020404" pitchFamily="49" charset="0"/>
                  </a:rPr>
                  <a:t>A=numgrid(</a:t>
                </a:r>
                <a:r>
                  <a:rPr lang="pt-BR" sz="1800" b="0" i="0" u="none" strike="noStrike" baseline="0" dirty="0">
                    <a:solidFill>
                      <a:srgbClr val="A020F0"/>
                    </a:solidFill>
                    <a:latin typeface="Courier New" panose="02070309020205020404" pitchFamily="49" charset="0"/>
                  </a:rPr>
                  <a:t>'S'</a:t>
                </a:r>
                <a:r>
                  <a:rPr lang="pt-BR" sz="1800" b="0" i="0" u="none" strike="noStrike" baseline="0" dirty="0">
                    <a:solidFill>
                      <a:srgbClr val="000000"/>
                    </a:solidFill>
                    <a:latin typeface="Courier New" panose="02070309020205020404" pitchFamily="49" charset="0"/>
                  </a:rPr>
                  <a:t>,n+2);</a:t>
                </a:r>
              </a:p>
              <a:p>
                <a:r>
                  <a:rPr lang="en-IN" sz="1800" b="0" i="0" u="none" strike="noStrike" baseline="0" dirty="0">
                    <a:solidFill>
                      <a:srgbClr val="000000"/>
                    </a:solidFill>
                    <a:latin typeface="Courier New" panose="02070309020205020404" pitchFamily="49" charset="0"/>
                  </a:rPr>
                  <a:t>spy(A)</a:t>
                </a:r>
              </a:p>
              <a:p>
                <a:r>
                  <a:rPr lang="en-IN" sz="1800" b="0" i="0" u="none" strike="noStrike" baseline="0" dirty="0">
                    <a:solidFill>
                      <a:srgbClr val="000000"/>
                    </a:solidFill>
                    <a:latin typeface="Courier New" panose="02070309020205020404" pitchFamily="49" charset="0"/>
                  </a:rPr>
                  <a:t>    Db = </a:t>
                </a:r>
                <a:r>
                  <a:rPr lang="en-IN" sz="1800" b="0" i="0" u="none" strike="noStrike" baseline="0" dirty="0" err="1">
                    <a:solidFill>
                      <a:srgbClr val="000000"/>
                    </a:solidFill>
                    <a:latin typeface="Courier New" panose="02070309020205020404" pitchFamily="49" charset="0"/>
                  </a:rPr>
                  <a:t>delsq</a:t>
                </a:r>
                <a:r>
                  <a:rPr lang="en-IN" sz="1800" b="0" i="0" u="none" strike="noStrike" baseline="0" dirty="0">
                    <a:solidFill>
                      <a:srgbClr val="000000"/>
                    </a:solidFill>
                    <a:latin typeface="Courier New" panose="02070309020205020404" pitchFamily="49" charset="0"/>
                  </a:rPr>
                  <a:t>(A);</a:t>
                </a:r>
              </a:p>
              <a:p>
                <a:r>
                  <a:rPr lang="en-IN" dirty="0">
                    <a:solidFill>
                      <a:srgbClr val="000000"/>
                    </a:solidFill>
                    <a:latin typeface="Courier New" panose="02070309020205020404" pitchFamily="49" charset="0"/>
                  </a:rPr>
                  <a:t>    %</a:t>
                </a:r>
                <a:r>
                  <a:rPr lang="en-IN" sz="1800" b="0" i="0" u="none" strike="noStrike" baseline="0" dirty="0">
                    <a:solidFill>
                      <a:srgbClr val="3C763D"/>
                    </a:solidFill>
                    <a:latin typeface="Courier New" panose="02070309020205020404" pitchFamily="49" charset="0"/>
                  </a:rPr>
                  <a:t>full(Db)</a:t>
                </a:r>
              </a:p>
              <a:p>
                <a:r>
                  <a:rPr lang="en-IN" sz="1800" b="0" i="0" u="none" strike="noStrike" baseline="0" dirty="0">
                    <a:solidFill>
                      <a:srgbClr val="000000"/>
                    </a:solidFill>
                    <a:latin typeface="Courier New" panose="02070309020205020404" pitchFamily="49" charset="0"/>
                  </a:rPr>
                  <a:t>    B = graph(logical(Db),</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figure</a:t>
                </a:r>
              </a:p>
              <a:p>
                <a:r>
                  <a:rPr lang="en-IN" sz="1800" b="0" i="0" u="none" strike="noStrike" baseline="0" dirty="0">
                    <a:solidFill>
                      <a:srgbClr val="000000"/>
                    </a:solidFill>
                    <a:latin typeface="Courier New" panose="02070309020205020404" pitchFamily="49" charset="0"/>
                  </a:rPr>
                  <a:t>    plot(B)</a:t>
                </a:r>
              </a:p>
              <a:p>
                <a:r>
                  <a:rPr lang="en-IN" sz="1800" b="0" i="0" u="none" strike="noStrike" baseline="0" dirty="0">
                    <a:solidFill>
                      <a:srgbClr val="000000"/>
                    </a:solidFill>
                    <a:latin typeface="Courier New" panose="02070309020205020404" pitchFamily="49" charset="0"/>
                  </a:rPr>
                  <a:t>   </a:t>
                </a:r>
              </a:p>
            </p:txBody>
          </p:sp>
          <p:sp>
            <p:nvSpPr>
              <p:cNvPr id="6" name="TextBox 5">
                <a:extLst>
                  <a:ext uri="{FF2B5EF4-FFF2-40B4-BE49-F238E27FC236}">
                    <a16:creationId xmlns:a16="http://schemas.microsoft.com/office/drawing/2014/main" id="{69F3888C-E93D-4E53-91EB-53BD847517C7}"/>
                  </a:ext>
                </a:extLst>
              </p:cNvPr>
              <p:cNvSpPr txBox="1"/>
              <p:nvPr/>
            </p:nvSpPr>
            <p:spPr>
              <a:xfrm>
                <a:off x="1120725" y="3530114"/>
                <a:ext cx="6096000" cy="1477328"/>
              </a:xfrm>
              <a:prstGeom prst="rect">
                <a:avLst/>
              </a:prstGeom>
              <a:noFill/>
            </p:spPr>
            <p:txBody>
              <a:bodyPr wrap="square">
                <a:spAutoFit/>
              </a:bodyPr>
              <a:lstStyle/>
              <a:p>
                <a:r>
                  <a:rPr lang="en-IN" sz="1800" b="0" i="0" u="none" strike="noStrike" baseline="0" dirty="0">
                    <a:solidFill>
                      <a:srgbClr val="000000"/>
                    </a:solidFill>
                    <a:latin typeface="Courier New" panose="02070309020205020404" pitchFamily="49" charset="0"/>
                  </a:rPr>
                  <a:t>n = 3;</a:t>
                </a:r>
              </a:p>
              <a:p>
                <a:r>
                  <a:rPr lang="pt-BR" sz="1800" b="0" i="0" u="none" strike="noStrike" baseline="0" dirty="0">
                    <a:solidFill>
                      <a:srgbClr val="000000"/>
                    </a:solidFill>
                    <a:latin typeface="Courier New" panose="02070309020205020404" pitchFamily="49" charset="0"/>
                  </a:rPr>
                  <a:t>A=numgrid(</a:t>
                </a:r>
                <a:r>
                  <a:rPr lang="pt-BR" sz="1800" b="0" i="0" u="none" strike="noStrike" baseline="0" dirty="0">
                    <a:solidFill>
                      <a:srgbClr val="A020F0"/>
                    </a:solidFill>
                    <a:latin typeface="Courier New" panose="02070309020205020404" pitchFamily="49" charset="0"/>
                  </a:rPr>
                  <a:t>'S'</a:t>
                </a:r>
                <a:r>
                  <a:rPr lang="pt-BR" sz="1800" b="0" i="0" u="none" strike="noStrike" baseline="0" dirty="0">
                    <a:solidFill>
                      <a:srgbClr val="000000"/>
                    </a:solidFill>
                    <a:latin typeface="Courier New" panose="02070309020205020404" pitchFamily="49" charset="0"/>
                  </a:rPr>
                  <a:t>,n+2);</a:t>
                </a:r>
              </a:p>
              <a:p>
                <a:r>
                  <a:rPr lang="en-IN" sz="1800" b="0" i="0" u="none" strike="noStrike" baseline="0" dirty="0">
                    <a:solidFill>
                      <a:srgbClr val="000000"/>
                    </a:solidFill>
                    <a:latin typeface="Courier New" panose="02070309020205020404" pitchFamily="49" charset="0"/>
                  </a:rPr>
                  <a:t>Db = </a:t>
                </a:r>
                <a:r>
                  <a:rPr lang="en-IN" sz="1800" b="0" i="0" u="none" strike="noStrike" baseline="0" dirty="0" err="1">
                    <a:solidFill>
                      <a:srgbClr val="000000"/>
                    </a:solidFill>
                    <a:latin typeface="Courier New" panose="02070309020205020404" pitchFamily="49" charset="0"/>
                  </a:rPr>
                  <a:t>delsq</a:t>
                </a:r>
                <a:r>
                  <a:rPr lang="en-IN" sz="1800" b="0" i="0" u="none" strike="noStrike" baseline="0" dirty="0">
                    <a:solidFill>
                      <a:srgbClr val="000000"/>
                    </a:solidFill>
                    <a:latin typeface="Courier New" panose="02070309020205020404" pitchFamily="49" charset="0"/>
                  </a:rPr>
                  <a:t>(A);</a:t>
                </a:r>
              </a:p>
              <a:p>
                <a:r>
                  <a:rPr lang="en-IN" sz="1800" b="0" i="0" u="none" strike="noStrike" baseline="0" dirty="0">
                    <a:solidFill>
                      <a:srgbClr val="000000"/>
                    </a:solidFill>
                    <a:latin typeface="Courier New" panose="02070309020205020404" pitchFamily="49" charset="0"/>
                  </a:rPr>
                  <a:t>B = graph(logical(Db),</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a:t>
                </a:r>
                <a:endParaRPr lang="en-IN" dirty="0"/>
              </a:p>
            </p:txBody>
          </p:sp>
          <p:cxnSp>
            <p:nvCxnSpPr>
              <p:cNvPr id="8" name="Straight Arrow Connector 7">
                <a:extLst>
                  <a:ext uri="{FF2B5EF4-FFF2-40B4-BE49-F238E27FC236}">
                    <a16:creationId xmlns:a16="http://schemas.microsoft.com/office/drawing/2014/main" id="{4AF40F5D-B044-4BD6-9CFD-BB50C2FE8D51}"/>
                  </a:ext>
                </a:extLst>
              </p:cNvPr>
              <p:cNvCxnSpPr/>
              <p:nvPr/>
            </p:nvCxnSpPr>
            <p:spPr>
              <a:xfrm>
                <a:off x="1484243" y="1166191"/>
                <a:ext cx="686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84937C-B22D-4A39-B939-613292427F84}"/>
                  </a:ext>
                </a:extLst>
              </p:cNvPr>
              <p:cNvCxnSpPr/>
              <p:nvPr/>
            </p:nvCxnSpPr>
            <p:spPr>
              <a:xfrm>
                <a:off x="2080591" y="2557670"/>
                <a:ext cx="6453809" cy="180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8F01289-404A-45D9-A3D7-3B8D89D38912}"/>
                </a:ext>
              </a:extLst>
            </p:cNvPr>
            <p:cNvSpPr txBox="1"/>
            <p:nvPr/>
          </p:nvSpPr>
          <p:spPr>
            <a:xfrm>
              <a:off x="2080591" y="0"/>
              <a:ext cx="1290931" cy="369332"/>
            </a:xfrm>
            <a:prstGeom prst="rect">
              <a:avLst/>
            </a:prstGeom>
            <a:noFill/>
          </p:spPr>
          <p:txBody>
            <a:bodyPr wrap="none" rtlCol="0">
              <a:spAutoFit/>
            </a:bodyPr>
            <a:lstStyle/>
            <a:p>
              <a:r>
                <a:rPr lang="en-IN" dirty="0"/>
                <a:t>Square Grid</a:t>
              </a:r>
            </a:p>
          </p:txBody>
        </p:sp>
        <p:cxnSp>
          <p:nvCxnSpPr>
            <p:cNvPr id="4" name="Straight Arrow Connector 3">
              <a:extLst>
                <a:ext uri="{FF2B5EF4-FFF2-40B4-BE49-F238E27FC236}">
                  <a16:creationId xmlns:a16="http://schemas.microsoft.com/office/drawing/2014/main" id="{0AD6FF1E-0303-47E0-A239-9EFE6414F34B}"/>
                </a:ext>
              </a:extLst>
            </p:cNvPr>
            <p:cNvCxnSpPr/>
            <p:nvPr/>
          </p:nvCxnSpPr>
          <p:spPr>
            <a:xfrm flipV="1">
              <a:off x="2080591" y="415489"/>
              <a:ext cx="397566" cy="46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3CB6E37D-E681-494A-8273-06C6CD4680C3}"/>
              </a:ext>
            </a:extLst>
          </p:cNvPr>
          <p:cNvSpPr/>
          <p:nvPr/>
        </p:nvSpPr>
        <p:spPr>
          <a:xfrm>
            <a:off x="332654" y="5122609"/>
            <a:ext cx="5465855" cy="138499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2800" b="1" cap="none" spc="0" dirty="0">
                <a:ln/>
                <a:solidFill>
                  <a:srgbClr val="FF0000"/>
                </a:solidFill>
                <a:effectLst/>
              </a:rPr>
              <a:t>Do  not worry what happens here.</a:t>
            </a:r>
          </a:p>
          <a:p>
            <a:pPr algn="just"/>
            <a:r>
              <a:rPr lang="en-US" sz="2800" b="1" dirty="0">
                <a:ln/>
                <a:solidFill>
                  <a:srgbClr val="FF0000"/>
                </a:solidFill>
              </a:rPr>
              <a:t>Blindly use it to get a graph object</a:t>
            </a:r>
          </a:p>
          <a:p>
            <a:pPr algn="just"/>
            <a:r>
              <a:rPr lang="en-US" sz="2800" b="1" cap="none" spc="0" dirty="0">
                <a:ln/>
                <a:solidFill>
                  <a:srgbClr val="FF0000"/>
                </a:solidFill>
                <a:effectLst/>
              </a:rPr>
              <a:t>corresponding to a rectangular grid</a:t>
            </a:r>
          </a:p>
        </p:txBody>
      </p:sp>
    </p:spTree>
    <p:extLst>
      <p:ext uri="{BB962C8B-B14F-4D97-AF65-F5344CB8AC3E}">
        <p14:creationId xmlns:p14="http://schemas.microsoft.com/office/powerpoint/2010/main" val="124217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29862F3-B349-4F23-8798-81FB95C47581}"/>
              </a:ext>
            </a:extLst>
          </p:cNvPr>
          <p:cNvGrpSpPr/>
          <p:nvPr/>
        </p:nvGrpSpPr>
        <p:grpSpPr>
          <a:xfrm>
            <a:off x="749665" y="574879"/>
            <a:ext cx="9043691" cy="6004394"/>
            <a:chOff x="749665" y="574879"/>
            <a:chExt cx="9043691" cy="6004394"/>
          </a:xfrm>
        </p:grpSpPr>
        <p:sp>
          <p:nvSpPr>
            <p:cNvPr id="3" name="TextBox 2">
              <a:extLst>
                <a:ext uri="{FF2B5EF4-FFF2-40B4-BE49-F238E27FC236}">
                  <a16:creationId xmlns:a16="http://schemas.microsoft.com/office/drawing/2014/main" id="{731073AA-6A02-44EC-8841-4AFA1C476D71}"/>
                </a:ext>
              </a:extLst>
            </p:cNvPr>
            <p:cNvSpPr txBox="1"/>
            <p:nvPr/>
          </p:nvSpPr>
          <p:spPr>
            <a:xfrm>
              <a:off x="8547652" y="759951"/>
              <a:ext cx="1245704" cy="3416320"/>
            </a:xfrm>
            <a:prstGeom prst="rect">
              <a:avLst/>
            </a:prstGeom>
            <a:solidFill>
              <a:schemeClr val="accent1">
                <a:lumMod val="20000"/>
                <a:lumOff val="80000"/>
              </a:schemeClr>
            </a:solidFill>
          </p:spPr>
          <p:txBody>
            <a:bodyPr wrap="square">
              <a:spAutoFit/>
            </a:bodyPr>
            <a:lstStyle/>
            <a:p>
              <a:r>
                <a:rPr lang="en-IN" dirty="0"/>
                <a:t>     1    2 </a:t>
              </a:r>
            </a:p>
            <a:p>
              <a:r>
                <a:rPr lang="en-IN" dirty="0"/>
                <a:t>     1    4 </a:t>
              </a:r>
            </a:p>
            <a:p>
              <a:r>
                <a:rPr lang="en-IN" dirty="0"/>
                <a:t>     2    3 </a:t>
              </a:r>
            </a:p>
            <a:p>
              <a:r>
                <a:rPr lang="en-IN" dirty="0"/>
                <a:t>     2    5 </a:t>
              </a:r>
            </a:p>
            <a:p>
              <a:r>
                <a:rPr lang="en-IN" dirty="0"/>
                <a:t>     3    6 </a:t>
              </a:r>
            </a:p>
            <a:p>
              <a:r>
                <a:rPr lang="en-IN" dirty="0"/>
                <a:t>     4    5 </a:t>
              </a:r>
            </a:p>
            <a:p>
              <a:r>
                <a:rPr lang="en-IN" dirty="0"/>
                <a:t>     4    7 </a:t>
              </a:r>
            </a:p>
            <a:p>
              <a:r>
                <a:rPr lang="en-IN" dirty="0"/>
                <a:t>     5    6 </a:t>
              </a:r>
            </a:p>
            <a:p>
              <a:r>
                <a:rPr lang="en-IN" dirty="0"/>
                <a:t>     5    8 </a:t>
              </a:r>
            </a:p>
            <a:p>
              <a:r>
                <a:rPr lang="en-IN" dirty="0"/>
                <a:t>     6    9 </a:t>
              </a:r>
            </a:p>
            <a:p>
              <a:r>
                <a:rPr lang="en-IN" dirty="0"/>
                <a:t>     7    8 </a:t>
              </a:r>
            </a:p>
            <a:p>
              <a:r>
                <a:rPr lang="en-IN" dirty="0"/>
                <a:t>     8    9 </a:t>
              </a:r>
            </a:p>
          </p:txBody>
        </p:sp>
        <p:sp>
          <p:nvSpPr>
            <p:cNvPr id="4" name="TextBox 3">
              <a:extLst>
                <a:ext uri="{FF2B5EF4-FFF2-40B4-BE49-F238E27FC236}">
                  <a16:creationId xmlns:a16="http://schemas.microsoft.com/office/drawing/2014/main" id="{96785BFC-FF07-444E-8001-03F941E44FB4}"/>
                </a:ext>
              </a:extLst>
            </p:cNvPr>
            <p:cNvSpPr txBox="1"/>
            <p:nvPr/>
          </p:nvSpPr>
          <p:spPr>
            <a:xfrm>
              <a:off x="749665" y="574879"/>
              <a:ext cx="6096000" cy="1754326"/>
            </a:xfrm>
            <a:prstGeom prst="rect">
              <a:avLst/>
            </a:prstGeom>
            <a:solidFill>
              <a:schemeClr val="accent1">
                <a:lumMod val="20000"/>
                <a:lumOff val="80000"/>
              </a:schemeClr>
            </a:solidFill>
          </p:spPr>
          <p:txBody>
            <a:bodyPr wrap="square">
              <a:spAutoFit/>
            </a:bodyPr>
            <a:lstStyle/>
            <a:p>
              <a:r>
                <a:rPr lang="en-IN" sz="1800" b="0" i="0" u="none" strike="noStrike" baseline="0" dirty="0">
                  <a:solidFill>
                    <a:srgbClr val="000000"/>
                  </a:solidFill>
                  <a:latin typeface="Courier New" panose="02070309020205020404" pitchFamily="49" charset="0"/>
                </a:rPr>
                <a:t>n = 3;</a:t>
              </a:r>
            </a:p>
            <a:p>
              <a:r>
                <a:rPr lang="pt-BR" sz="1800" b="0" i="0" u="none" strike="noStrike" baseline="0" dirty="0">
                  <a:solidFill>
                    <a:srgbClr val="000000"/>
                  </a:solidFill>
                  <a:latin typeface="Courier New" panose="02070309020205020404" pitchFamily="49" charset="0"/>
                </a:rPr>
                <a:t>A=numgrid(</a:t>
              </a:r>
              <a:r>
                <a:rPr lang="pt-BR" sz="1800" b="0" i="0" u="none" strike="noStrike" baseline="0" dirty="0">
                  <a:solidFill>
                    <a:srgbClr val="A020F0"/>
                  </a:solidFill>
                  <a:latin typeface="Courier New" panose="02070309020205020404" pitchFamily="49" charset="0"/>
                </a:rPr>
                <a:t>'S'</a:t>
              </a:r>
              <a:r>
                <a:rPr lang="pt-BR" sz="1800" b="0" i="0" u="none" strike="noStrike" baseline="0" dirty="0">
                  <a:solidFill>
                    <a:srgbClr val="000000"/>
                  </a:solidFill>
                  <a:latin typeface="Courier New" panose="02070309020205020404" pitchFamily="49" charset="0"/>
                </a:rPr>
                <a:t>,n+2);</a:t>
              </a:r>
            </a:p>
            <a:p>
              <a:r>
                <a:rPr lang="en-IN" sz="1800" b="0" i="0" u="none" strike="noStrike" baseline="0" dirty="0">
                  <a:solidFill>
                    <a:srgbClr val="000000"/>
                  </a:solidFill>
                  <a:latin typeface="Courier New" panose="02070309020205020404" pitchFamily="49" charset="0"/>
                </a:rPr>
                <a:t>Db = </a:t>
              </a:r>
              <a:r>
                <a:rPr lang="en-IN" sz="1800" b="0" i="0" u="none" strike="noStrike" baseline="0" dirty="0" err="1">
                  <a:solidFill>
                    <a:srgbClr val="000000"/>
                  </a:solidFill>
                  <a:latin typeface="Courier New" panose="02070309020205020404" pitchFamily="49" charset="0"/>
                </a:rPr>
                <a:t>delsq</a:t>
              </a:r>
              <a:r>
                <a:rPr lang="en-IN" sz="1800" b="0" i="0" u="none" strike="noStrike" baseline="0" dirty="0">
                  <a:solidFill>
                    <a:srgbClr val="000000"/>
                  </a:solidFill>
                  <a:latin typeface="Courier New" panose="02070309020205020404" pitchFamily="49" charset="0"/>
                </a:rPr>
                <a:t>(A);</a:t>
              </a:r>
            </a:p>
            <a:p>
              <a:r>
                <a:rPr lang="en-IN" sz="1800" b="0" i="0" u="none" strike="noStrike" baseline="0" dirty="0">
                  <a:solidFill>
                    <a:srgbClr val="000000"/>
                  </a:solidFill>
                  <a:latin typeface="Courier New" panose="02070309020205020404" pitchFamily="49" charset="0"/>
                </a:rPr>
                <a:t>B = graph(logical(Db),</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dirty="0">
                  <a:solidFill>
                    <a:srgbClr val="000000"/>
                  </a:solidFill>
                  <a:latin typeface="Courier New" panose="02070309020205020404" pitchFamily="49" charset="0"/>
                </a:rPr>
                <a:t>plot(B)</a:t>
              </a:r>
              <a:endParaRPr lang="en-IN" sz="1800" b="0" i="0" u="none" strike="noStrike" baseline="0" dirty="0">
                <a:solidFill>
                  <a:srgbClr val="000000"/>
                </a:solidFill>
                <a:latin typeface="Courier New" panose="02070309020205020404" pitchFamily="49" charset="0"/>
              </a:endParaRPr>
            </a:p>
            <a:p>
              <a:r>
                <a:rPr lang="en-IN" sz="1800" b="0" i="0" u="none" strike="noStrike" baseline="0" dirty="0">
                  <a:solidFill>
                    <a:srgbClr val="000000"/>
                  </a:solidFill>
                  <a:latin typeface="Courier New" panose="02070309020205020404" pitchFamily="49" charset="0"/>
                </a:rPr>
                <a:t>    </a:t>
              </a:r>
              <a:endParaRPr lang="en-IN" dirty="0"/>
            </a:p>
          </p:txBody>
        </p:sp>
        <p:pic>
          <p:nvPicPr>
            <p:cNvPr id="5" name="Picture 4">
              <a:extLst>
                <a:ext uri="{FF2B5EF4-FFF2-40B4-BE49-F238E27FC236}">
                  <a16:creationId xmlns:a16="http://schemas.microsoft.com/office/drawing/2014/main" id="{BE03F4F6-C24D-492E-8358-69B711296B3B}"/>
                </a:ext>
              </a:extLst>
            </p:cNvPr>
            <p:cNvPicPr>
              <a:picLocks noChangeAspect="1"/>
            </p:cNvPicPr>
            <p:nvPr/>
          </p:nvPicPr>
          <p:blipFill>
            <a:blip r:embed="rId2"/>
            <a:stretch>
              <a:fillRect/>
            </a:stretch>
          </p:blipFill>
          <p:spPr>
            <a:xfrm>
              <a:off x="2743200" y="2478318"/>
              <a:ext cx="5467940" cy="4100955"/>
            </a:xfrm>
            <a:prstGeom prst="rect">
              <a:avLst/>
            </a:prstGeom>
          </p:spPr>
        </p:pic>
        <p:sp>
          <p:nvSpPr>
            <p:cNvPr id="6" name="Rectangle 5">
              <a:extLst>
                <a:ext uri="{FF2B5EF4-FFF2-40B4-BE49-F238E27FC236}">
                  <a16:creationId xmlns:a16="http://schemas.microsoft.com/office/drawing/2014/main" id="{F26A2E1C-73AE-42FE-9F1F-85364EDF951C}"/>
                </a:ext>
              </a:extLst>
            </p:cNvPr>
            <p:cNvSpPr/>
            <p:nvPr/>
          </p:nvSpPr>
          <p:spPr>
            <a:xfrm>
              <a:off x="7492684" y="990377"/>
              <a:ext cx="91723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a:t>
              </a:r>
            </a:p>
          </p:txBody>
        </p:sp>
        <p:sp>
          <p:nvSpPr>
            <p:cNvPr id="7" name="Arrow: Down 6">
              <a:extLst>
                <a:ext uri="{FF2B5EF4-FFF2-40B4-BE49-F238E27FC236}">
                  <a16:creationId xmlns:a16="http://schemas.microsoft.com/office/drawing/2014/main" id="{73B50BC0-9C5E-4B2F-B2EB-54790D883929}"/>
                </a:ext>
              </a:extLst>
            </p:cNvPr>
            <p:cNvSpPr/>
            <p:nvPr/>
          </p:nvSpPr>
          <p:spPr>
            <a:xfrm rot="1152262">
              <a:off x="7221038" y="1929504"/>
              <a:ext cx="283450" cy="11077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30C9C2A7-FB23-4DF2-883A-66903A8156F0}"/>
              </a:ext>
            </a:extLst>
          </p:cNvPr>
          <p:cNvSpPr/>
          <p:nvPr/>
        </p:nvSpPr>
        <p:spPr>
          <a:xfrm>
            <a:off x="1055350" y="5934670"/>
            <a:ext cx="88436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Finite difference grid in </a:t>
            </a:r>
            <a:r>
              <a:rPr lang="en-US" sz="5400" dirty="0" err="1">
                <a:ln w="0"/>
                <a:effectLst>
                  <a:outerShdw blurRad="38100" dist="19050" dir="2700000" algn="tl" rotWithShape="0">
                    <a:schemeClr val="dk1">
                      <a:alpha val="40000"/>
                    </a:schemeClr>
                  </a:outerShdw>
                </a:effectLst>
              </a:rPr>
              <a:t>M</a:t>
            </a:r>
            <a:r>
              <a:rPr lang="en-US" sz="5400" b="0" cap="none" spc="0" dirty="0" err="1">
                <a:ln w="0"/>
                <a:solidFill>
                  <a:schemeClr val="tx1"/>
                </a:solidFill>
                <a:effectLst>
                  <a:outerShdw blurRad="38100" dist="19050" dir="2700000" algn="tl" rotWithShape="0">
                    <a:schemeClr val="dk1">
                      <a:alpha val="40000"/>
                    </a:schemeClr>
                  </a:outerShdw>
                </a:effectLst>
              </a:rPr>
              <a:t>atlab</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a:extLst>
              <a:ext uri="{FF2B5EF4-FFF2-40B4-BE49-F238E27FC236}">
                <a16:creationId xmlns:a16="http://schemas.microsoft.com/office/drawing/2014/main" id="{DED4DDA6-E4FA-4BE6-961A-DBFA7E1E85A3}"/>
              </a:ext>
            </a:extLst>
          </p:cNvPr>
          <p:cNvCxnSpPr/>
          <p:nvPr/>
        </p:nvCxnSpPr>
        <p:spPr>
          <a:xfrm flipV="1">
            <a:off x="2398643" y="477078"/>
            <a:ext cx="344557" cy="51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20AAFC-6895-4FF5-B496-673E0DF0368F}"/>
              </a:ext>
            </a:extLst>
          </p:cNvPr>
          <p:cNvSpPr txBox="1"/>
          <p:nvPr/>
        </p:nvSpPr>
        <p:spPr>
          <a:xfrm>
            <a:off x="2724157" y="217856"/>
            <a:ext cx="1290931" cy="369332"/>
          </a:xfrm>
          <a:prstGeom prst="rect">
            <a:avLst/>
          </a:prstGeom>
          <a:noFill/>
        </p:spPr>
        <p:txBody>
          <a:bodyPr wrap="none" rtlCol="0">
            <a:spAutoFit/>
          </a:bodyPr>
          <a:lstStyle/>
          <a:p>
            <a:r>
              <a:rPr lang="en-IN" dirty="0"/>
              <a:t>Square Grid</a:t>
            </a:r>
          </a:p>
        </p:txBody>
      </p:sp>
      <p:sp>
        <p:nvSpPr>
          <p:cNvPr id="13" name="TextBox 12">
            <a:extLst>
              <a:ext uri="{FF2B5EF4-FFF2-40B4-BE49-F238E27FC236}">
                <a16:creationId xmlns:a16="http://schemas.microsoft.com/office/drawing/2014/main" id="{BCA6BBC9-E6E0-47F4-B2E2-0A718B0EF9A9}"/>
              </a:ext>
            </a:extLst>
          </p:cNvPr>
          <p:cNvSpPr txBox="1"/>
          <p:nvPr/>
        </p:nvSpPr>
        <p:spPr>
          <a:xfrm>
            <a:off x="7678799" y="4870804"/>
            <a:ext cx="1949573" cy="369332"/>
          </a:xfrm>
          <a:prstGeom prst="rect">
            <a:avLst/>
          </a:prstGeom>
          <a:solidFill>
            <a:schemeClr val="accent2">
              <a:lumMod val="40000"/>
              <a:lumOff val="60000"/>
            </a:schemeClr>
          </a:solidFill>
        </p:spPr>
        <p:txBody>
          <a:bodyPr wrap="none" rtlCol="0">
            <a:spAutoFit/>
          </a:bodyPr>
          <a:lstStyle/>
          <a:p>
            <a:r>
              <a:rPr lang="en-IN" dirty="0"/>
              <a:t>Number of cells =4</a:t>
            </a:r>
          </a:p>
        </p:txBody>
      </p:sp>
      <p:cxnSp>
        <p:nvCxnSpPr>
          <p:cNvPr id="15" name="Straight Arrow Connector 14">
            <a:extLst>
              <a:ext uri="{FF2B5EF4-FFF2-40B4-BE49-F238E27FC236}">
                <a16:creationId xmlns:a16="http://schemas.microsoft.com/office/drawing/2014/main" id="{70D8BF65-3453-42BF-848F-4A708E2A9D64}"/>
              </a:ext>
            </a:extLst>
          </p:cNvPr>
          <p:cNvCxnSpPr/>
          <p:nvPr/>
        </p:nvCxnSpPr>
        <p:spPr>
          <a:xfrm flipH="1" flipV="1">
            <a:off x="1669774" y="4306957"/>
            <a:ext cx="2345314" cy="39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F107F80-5777-45C7-A2ED-912F18E31D26}"/>
              </a:ext>
            </a:extLst>
          </p:cNvPr>
          <p:cNvSpPr txBox="1"/>
          <p:nvPr/>
        </p:nvSpPr>
        <p:spPr>
          <a:xfrm>
            <a:off x="323475" y="3652496"/>
            <a:ext cx="2692597" cy="646331"/>
          </a:xfrm>
          <a:prstGeom prst="rect">
            <a:avLst/>
          </a:prstGeom>
          <a:noFill/>
        </p:spPr>
        <p:txBody>
          <a:bodyPr wrap="none" rtlCol="0">
            <a:spAutoFit/>
          </a:bodyPr>
          <a:lstStyle/>
          <a:p>
            <a:r>
              <a:rPr lang="en-IN" dirty="0"/>
              <a:t>Default plot orientation of </a:t>
            </a:r>
          </a:p>
          <a:p>
            <a:r>
              <a:rPr lang="en-IN" dirty="0"/>
              <a:t>Graph object</a:t>
            </a:r>
          </a:p>
        </p:txBody>
      </p:sp>
    </p:spTree>
    <p:extLst>
      <p:ext uri="{BB962C8B-B14F-4D97-AF65-F5344CB8AC3E}">
        <p14:creationId xmlns:p14="http://schemas.microsoft.com/office/powerpoint/2010/main" val="2274277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395AE6E-7684-4205-A7CD-1006E80183E7}"/>
              </a:ext>
            </a:extLst>
          </p:cNvPr>
          <p:cNvGrpSpPr/>
          <p:nvPr/>
        </p:nvGrpSpPr>
        <p:grpSpPr>
          <a:xfrm>
            <a:off x="185531" y="324606"/>
            <a:ext cx="11820938" cy="6208787"/>
            <a:chOff x="185531" y="324606"/>
            <a:chExt cx="11820938" cy="6208787"/>
          </a:xfrm>
        </p:grpSpPr>
        <p:grpSp>
          <p:nvGrpSpPr>
            <p:cNvPr id="13" name="Group 12">
              <a:extLst>
                <a:ext uri="{FF2B5EF4-FFF2-40B4-BE49-F238E27FC236}">
                  <a16:creationId xmlns:a16="http://schemas.microsoft.com/office/drawing/2014/main" id="{21ED2872-3084-4B3F-AE5E-A32558DC14FE}"/>
                </a:ext>
              </a:extLst>
            </p:cNvPr>
            <p:cNvGrpSpPr/>
            <p:nvPr/>
          </p:nvGrpSpPr>
          <p:grpSpPr>
            <a:xfrm>
              <a:off x="185531" y="324606"/>
              <a:ext cx="11820938" cy="6208787"/>
              <a:chOff x="583097" y="93774"/>
              <a:chExt cx="11820938" cy="6208787"/>
            </a:xfrm>
          </p:grpSpPr>
          <p:sp>
            <p:nvSpPr>
              <p:cNvPr id="2" name="Rectangle 1">
                <a:extLst>
                  <a:ext uri="{FF2B5EF4-FFF2-40B4-BE49-F238E27FC236}">
                    <a16:creationId xmlns:a16="http://schemas.microsoft.com/office/drawing/2014/main" id="{E9E01A99-A737-4E55-9EDA-4C741DACFF4D}"/>
                  </a:ext>
                </a:extLst>
              </p:cNvPr>
              <p:cNvSpPr/>
              <p:nvPr/>
            </p:nvSpPr>
            <p:spPr>
              <a:xfrm>
                <a:off x="760116" y="1222301"/>
                <a:ext cx="10671769"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 plot the way we want, give (</a:t>
                </a:r>
                <a:r>
                  <a:rPr lang="en-US" sz="5400" b="1" cap="none" spc="0" dirty="0" err="1">
                    <a:ln/>
                    <a:solidFill>
                      <a:schemeClr val="accent4"/>
                    </a:solidFill>
                    <a:effectLst/>
                  </a:rPr>
                  <a:t>x,y</a:t>
                </a:r>
                <a:r>
                  <a:rPr lang="en-US" sz="5400" b="1" cap="none" spc="0" dirty="0">
                    <a:ln/>
                    <a:solidFill>
                      <a:schemeClr val="accent4"/>
                    </a:solidFill>
                    <a:effectLst/>
                  </a:rPr>
                  <a:t>)</a:t>
                </a:r>
              </a:p>
              <a:p>
                <a:pPr algn="ctr"/>
                <a:r>
                  <a:rPr lang="en-US" sz="5400" b="1" dirty="0">
                    <a:ln/>
                    <a:solidFill>
                      <a:schemeClr val="accent4"/>
                    </a:solidFill>
                  </a:rPr>
                  <a:t>Coordinates of all the nodes in order</a:t>
                </a:r>
                <a:endParaRPr lang="en-US" sz="5400" b="1" cap="none" spc="0" dirty="0">
                  <a:ln/>
                  <a:solidFill>
                    <a:schemeClr val="accent4"/>
                  </a:solidFill>
                  <a:effectLst/>
                </a:endParaRPr>
              </a:p>
            </p:txBody>
          </p:sp>
          <p:sp>
            <p:nvSpPr>
              <p:cNvPr id="3" name="Rectangle 2">
                <a:extLst>
                  <a:ext uri="{FF2B5EF4-FFF2-40B4-BE49-F238E27FC236}">
                    <a16:creationId xmlns:a16="http://schemas.microsoft.com/office/drawing/2014/main" id="{E425D229-8EC8-496B-8FCE-286790EC01FF}"/>
                  </a:ext>
                </a:extLst>
              </p:cNvPr>
              <p:cNvSpPr/>
              <p:nvPr/>
            </p:nvSpPr>
            <p:spPr>
              <a:xfrm>
                <a:off x="2333023" y="93774"/>
                <a:ext cx="731392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Plotting the graph object</a:t>
                </a:r>
              </a:p>
            </p:txBody>
          </p:sp>
          <p:sp>
            <p:nvSpPr>
              <p:cNvPr id="5" name="TextBox 4">
                <a:extLst>
                  <a:ext uri="{FF2B5EF4-FFF2-40B4-BE49-F238E27FC236}">
                    <a16:creationId xmlns:a16="http://schemas.microsoft.com/office/drawing/2014/main" id="{8C7E0912-DB0C-4854-8A9A-52541EEB9B73}"/>
                  </a:ext>
                </a:extLst>
              </p:cNvPr>
              <p:cNvSpPr txBox="1"/>
              <p:nvPr/>
            </p:nvSpPr>
            <p:spPr>
              <a:xfrm>
                <a:off x="583097" y="4825233"/>
                <a:ext cx="11820938" cy="1477328"/>
              </a:xfrm>
              <a:prstGeom prst="rect">
                <a:avLst/>
              </a:prstGeom>
              <a:noFill/>
            </p:spPr>
            <p:txBody>
              <a:bodyPr wrap="square">
                <a:spAutoFit/>
              </a:bodyPr>
              <a:lstStyle/>
              <a:p>
                <a:r>
                  <a:rPr lang="en-IN" sz="3600" dirty="0"/>
                  <a:t>Bp = plot(B,'</a:t>
                </a:r>
                <a:r>
                  <a:rPr lang="en-IN" sz="3600" dirty="0" err="1"/>
                  <a:t>XData</a:t>
                </a:r>
                <a:r>
                  <a:rPr lang="en-IN" sz="3600" dirty="0"/>
                  <a:t>’, </a:t>
                </a:r>
                <a:r>
                  <a:rPr lang="en-IN" sz="3600" dirty="0" err="1">
                    <a:solidFill>
                      <a:srgbClr val="FF0000"/>
                    </a:solidFill>
                  </a:rPr>
                  <a:t>xcord</a:t>
                </a:r>
                <a:r>
                  <a:rPr lang="en-IN" sz="3600" dirty="0"/>
                  <a:t>,  '</a:t>
                </a:r>
                <a:r>
                  <a:rPr lang="en-IN" sz="3600" dirty="0" err="1"/>
                  <a:t>YData</a:t>
                </a:r>
                <a:r>
                  <a:rPr lang="en-IN" sz="3600" dirty="0"/>
                  <a:t>’, </a:t>
                </a:r>
                <a:r>
                  <a:rPr lang="en-IN" sz="3600" dirty="0" err="1">
                    <a:solidFill>
                      <a:srgbClr val="FF0000"/>
                    </a:solidFill>
                  </a:rPr>
                  <a:t>ycord</a:t>
                </a:r>
                <a:r>
                  <a:rPr lang="en-IN" sz="3600" dirty="0"/>
                  <a:t>,   'linewidth',</a:t>
                </a:r>
                <a:r>
                  <a:rPr lang="en-IN" sz="3600" dirty="0" err="1"/>
                  <a:t>lw</a:t>
                </a:r>
                <a:r>
                  <a:rPr lang="en-IN" sz="3600" dirty="0"/>
                  <a:t>,  '</a:t>
                </a:r>
                <a:r>
                  <a:rPr lang="en-IN" sz="3600" dirty="0" err="1"/>
                  <a:t>markersize</a:t>
                </a:r>
                <a:r>
                  <a:rPr lang="en-IN" sz="3600" dirty="0"/>
                  <a:t>',</a:t>
                </a:r>
                <a:r>
                  <a:rPr lang="en-IN" sz="3600" dirty="0" err="1"/>
                  <a:t>ms</a:t>
                </a:r>
                <a:r>
                  <a:rPr lang="en-IN" sz="3600" dirty="0"/>
                  <a:t>,  '</a:t>
                </a:r>
                <a:r>
                  <a:rPr lang="en-IN" sz="3600" dirty="0" err="1"/>
                  <a:t>nodelabel</a:t>
                </a:r>
                <a:r>
                  <a:rPr lang="en-IN" sz="3600" dirty="0"/>
                  <a:t>',{});</a:t>
                </a:r>
              </a:p>
              <a:p>
                <a:endParaRPr lang="en-IN" dirty="0"/>
              </a:p>
            </p:txBody>
          </p:sp>
          <p:cxnSp>
            <p:nvCxnSpPr>
              <p:cNvPr id="7" name="Straight Arrow Connector 6">
                <a:extLst>
                  <a:ext uri="{FF2B5EF4-FFF2-40B4-BE49-F238E27FC236}">
                    <a16:creationId xmlns:a16="http://schemas.microsoft.com/office/drawing/2014/main" id="{58D98ECC-A6FD-4E13-B446-A47A13FF4D5B}"/>
                  </a:ext>
                </a:extLst>
              </p:cNvPr>
              <p:cNvCxnSpPr/>
              <p:nvPr/>
            </p:nvCxnSpPr>
            <p:spPr>
              <a:xfrm flipV="1">
                <a:off x="2576883" y="4134678"/>
                <a:ext cx="0" cy="80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C44174-63B7-4649-ABCB-DEB7CBAFF5CA}"/>
                  </a:ext>
                </a:extLst>
              </p:cNvPr>
              <p:cNvSpPr txBox="1"/>
              <p:nvPr/>
            </p:nvSpPr>
            <p:spPr>
              <a:xfrm flipH="1">
                <a:off x="3902762" y="3881374"/>
                <a:ext cx="3207033" cy="369332"/>
              </a:xfrm>
              <a:prstGeom prst="rect">
                <a:avLst/>
              </a:prstGeom>
              <a:noFill/>
            </p:spPr>
            <p:txBody>
              <a:bodyPr wrap="square" rtlCol="0">
                <a:spAutoFit/>
              </a:bodyPr>
              <a:lstStyle/>
              <a:p>
                <a:r>
                  <a:rPr lang="en-IN" dirty="0"/>
                  <a:t>X-coordinates of  nodes in order</a:t>
                </a:r>
              </a:p>
            </p:txBody>
          </p:sp>
          <p:sp>
            <p:nvSpPr>
              <p:cNvPr id="9" name="TextBox 8">
                <a:extLst>
                  <a:ext uri="{FF2B5EF4-FFF2-40B4-BE49-F238E27FC236}">
                    <a16:creationId xmlns:a16="http://schemas.microsoft.com/office/drawing/2014/main" id="{ABB67CB9-00BD-4FE5-BA74-CE525FC25F07}"/>
                  </a:ext>
                </a:extLst>
              </p:cNvPr>
              <p:cNvSpPr txBox="1"/>
              <p:nvPr/>
            </p:nvSpPr>
            <p:spPr>
              <a:xfrm flipH="1">
                <a:off x="2013665" y="3940937"/>
                <a:ext cx="1889098" cy="369332"/>
              </a:xfrm>
              <a:prstGeom prst="rect">
                <a:avLst/>
              </a:prstGeom>
              <a:noFill/>
            </p:spPr>
            <p:txBody>
              <a:bodyPr wrap="square" rtlCol="0">
                <a:spAutoFit/>
              </a:bodyPr>
              <a:lstStyle/>
              <a:p>
                <a:r>
                  <a:rPr lang="en-IN" dirty="0"/>
                  <a:t>Graph Object </a:t>
                </a:r>
              </a:p>
            </p:txBody>
          </p:sp>
          <p:cxnSp>
            <p:nvCxnSpPr>
              <p:cNvPr id="10" name="Straight Arrow Connector 9">
                <a:extLst>
                  <a:ext uri="{FF2B5EF4-FFF2-40B4-BE49-F238E27FC236}">
                    <a16:creationId xmlns:a16="http://schemas.microsoft.com/office/drawing/2014/main" id="{A6D99AC9-7EE1-45EE-996D-E0172439543D}"/>
                  </a:ext>
                </a:extLst>
              </p:cNvPr>
              <p:cNvCxnSpPr/>
              <p:nvPr/>
            </p:nvCxnSpPr>
            <p:spPr>
              <a:xfrm flipV="1">
                <a:off x="7831370" y="4175370"/>
                <a:ext cx="0" cy="80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1D411B-94AE-47A4-8E4A-1907BDA82338}"/>
                  </a:ext>
                </a:extLst>
              </p:cNvPr>
              <p:cNvCxnSpPr/>
              <p:nvPr/>
            </p:nvCxnSpPr>
            <p:spPr>
              <a:xfrm flipV="1">
                <a:off x="5028535" y="4151243"/>
                <a:ext cx="0" cy="80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C38E8C-5FE8-4285-B8C0-A38DE34B9D90}"/>
                  </a:ext>
                </a:extLst>
              </p:cNvPr>
              <p:cNvSpPr txBox="1"/>
              <p:nvPr/>
            </p:nvSpPr>
            <p:spPr>
              <a:xfrm flipH="1">
                <a:off x="7109797" y="3806038"/>
                <a:ext cx="3346168" cy="369332"/>
              </a:xfrm>
              <a:prstGeom prst="rect">
                <a:avLst/>
              </a:prstGeom>
              <a:noFill/>
            </p:spPr>
            <p:txBody>
              <a:bodyPr wrap="square" rtlCol="0">
                <a:spAutoFit/>
              </a:bodyPr>
              <a:lstStyle/>
              <a:p>
                <a:r>
                  <a:rPr lang="en-IN" dirty="0"/>
                  <a:t>Y-coordinates of  nodes in order</a:t>
                </a:r>
              </a:p>
            </p:txBody>
          </p:sp>
        </p:grpSp>
        <p:sp>
          <p:nvSpPr>
            <p:cNvPr id="14" name="TextBox 13">
              <a:extLst>
                <a:ext uri="{FF2B5EF4-FFF2-40B4-BE49-F238E27FC236}">
                  <a16:creationId xmlns:a16="http://schemas.microsoft.com/office/drawing/2014/main" id="{E815918D-6873-484C-9DAB-F9461E5BB567}"/>
                </a:ext>
              </a:extLst>
            </p:cNvPr>
            <p:cNvSpPr txBox="1"/>
            <p:nvPr/>
          </p:nvSpPr>
          <p:spPr>
            <a:xfrm>
              <a:off x="3723861" y="3429000"/>
              <a:ext cx="3112903" cy="369332"/>
            </a:xfrm>
            <a:prstGeom prst="rect">
              <a:avLst/>
            </a:prstGeom>
            <a:solidFill>
              <a:schemeClr val="accent2">
                <a:lumMod val="20000"/>
                <a:lumOff val="80000"/>
              </a:schemeClr>
            </a:solidFill>
          </p:spPr>
          <p:txBody>
            <a:bodyPr wrap="none" rtlCol="0">
              <a:spAutoFit/>
            </a:bodyPr>
            <a:lstStyle/>
            <a:p>
              <a:r>
                <a:rPr lang="en-IN" dirty="0"/>
                <a:t>It already has edge information</a:t>
              </a:r>
            </a:p>
          </p:txBody>
        </p:sp>
      </p:grpSp>
      <p:sp>
        <p:nvSpPr>
          <p:cNvPr id="4" name="TextBox 3">
            <a:extLst>
              <a:ext uri="{FF2B5EF4-FFF2-40B4-BE49-F238E27FC236}">
                <a16:creationId xmlns:a16="http://schemas.microsoft.com/office/drawing/2014/main" id="{6680EB2C-5769-40BA-A0CF-9D10BB79E4C5}"/>
              </a:ext>
            </a:extLst>
          </p:cNvPr>
          <p:cNvSpPr txBox="1"/>
          <p:nvPr/>
        </p:nvSpPr>
        <p:spPr>
          <a:xfrm>
            <a:off x="745588" y="6533393"/>
            <a:ext cx="4437561" cy="369332"/>
          </a:xfrm>
          <a:prstGeom prst="rect">
            <a:avLst/>
          </a:prstGeom>
          <a:solidFill>
            <a:schemeClr val="tx2">
              <a:lumMod val="20000"/>
              <a:lumOff val="80000"/>
            </a:schemeClr>
          </a:solidFill>
        </p:spPr>
        <p:txBody>
          <a:bodyPr wrap="none" rtlCol="0">
            <a:spAutoFit/>
          </a:bodyPr>
          <a:lstStyle/>
          <a:p>
            <a:r>
              <a:rPr lang="en-IN" dirty="0"/>
              <a:t>(nodes are numbered in column major order)</a:t>
            </a:r>
          </a:p>
        </p:txBody>
      </p:sp>
    </p:spTree>
    <p:extLst>
      <p:ext uri="{BB962C8B-B14F-4D97-AF65-F5344CB8AC3E}">
        <p14:creationId xmlns:p14="http://schemas.microsoft.com/office/powerpoint/2010/main" val="411637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0E7B634-D62B-4F55-BF6D-0E26B9246F4A}"/>
              </a:ext>
            </a:extLst>
          </p:cNvPr>
          <p:cNvGrpSpPr/>
          <p:nvPr/>
        </p:nvGrpSpPr>
        <p:grpSpPr>
          <a:xfrm>
            <a:off x="153714" y="154745"/>
            <a:ext cx="11884571" cy="6858000"/>
            <a:chOff x="225286" y="0"/>
            <a:chExt cx="11884571" cy="6858000"/>
          </a:xfrm>
        </p:grpSpPr>
        <p:grpSp>
          <p:nvGrpSpPr>
            <p:cNvPr id="8" name="Group 7">
              <a:extLst>
                <a:ext uri="{FF2B5EF4-FFF2-40B4-BE49-F238E27FC236}">
                  <a16:creationId xmlns:a16="http://schemas.microsoft.com/office/drawing/2014/main" id="{0942810F-0287-4269-B42A-27E78F06368D}"/>
                </a:ext>
              </a:extLst>
            </p:cNvPr>
            <p:cNvGrpSpPr/>
            <p:nvPr/>
          </p:nvGrpSpPr>
          <p:grpSpPr>
            <a:xfrm>
              <a:off x="225286" y="671691"/>
              <a:ext cx="11502887" cy="6186309"/>
              <a:chOff x="159026" y="197346"/>
              <a:chExt cx="11502887" cy="6186309"/>
            </a:xfrm>
          </p:grpSpPr>
          <p:sp>
            <p:nvSpPr>
              <p:cNvPr id="3" name="TextBox 2">
                <a:extLst>
                  <a:ext uri="{FF2B5EF4-FFF2-40B4-BE49-F238E27FC236}">
                    <a16:creationId xmlns:a16="http://schemas.microsoft.com/office/drawing/2014/main" id="{94BEBC9F-82D7-4899-ACFF-2EA2C44A7F30}"/>
                  </a:ext>
                </a:extLst>
              </p:cNvPr>
              <p:cNvSpPr txBox="1"/>
              <p:nvPr/>
            </p:nvSpPr>
            <p:spPr>
              <a:xfrm>
                <a:off x="159026" y="197346"/>
                <a:ext cx="11502887" cy="6186309"/>
              </a:xfrm>
              <a:prstGeom prst="rect">
                <a:avLst/>
              </a:prstGeom>
              <a:noFill/>
            </p:spPr>
            <p:txBody>
              <a:bodyPr wrap="square">
                <a:spAutoFit/>
              </a:bodyPr>
              <a:lstStyle/>
              <a:p>
                <a:r>
                  <a:rPr lang="en-IN" dirty="0"/>
                  <a:t>     n = 4;</a:t>
                </a:r>
              </a:p>
              <a:p>
                <a:r>
                  <a:rPr lang="en-IN" dirty="0"/>
                  <a:t>      Db = </a:t>
                </a:r>
                <a:r>
                  <a:rPr lang="en-IN" dirty="0" err="1"/>
                  <a:t>delsq</a:t>
                </a:r>
                <a:r>
                  <a:rPr lang="en-IN" dirty="0"/>
                  <a:t>(</a:t>
                </a:r>
                <a:r>
                  <a:rPr lang="en-IN" dirty="0" err="1"/>
                  <a:t>numgrid</a:t>
                </a:r>
                <a:r>
                  <a:rPr lang="en-IN" dirty="0"/>
                  <a:t>('S',n+2));</a:t>
                </a:r>
              </a:p>
              <a:p>
                <a:r>
                  <a:rPr lang="en-IN" dirty="0"/>
                  <a:t>    B = graph(logical(Db),'</a:t>
                </a:r>
                <a:r>
                  <a:rPr lang="en-IN" dirty="0" err="1"/>
                  <a:t>omitselfloops</a:t>
                </a:r>
                <a:r>
                  <a:rPr lang="en-IN" dirty="0"/>
                  <a:t>');</a:t>
                </a:r>
              </a:p>
              <a:p>
                <a:r>
                  <a:rPr lang="en-IN" dirty="0"/>
                  <a:t>    % Cells, initially just nodes, no edges.</a:t>
                </a:r>
              </a:p>
              <a:p>
                <a:r>
                  <a:rPr lang="en-IN" dirty="0"/>
                  <a:t>    m = n-1;  % m^2 cells</a:t>
                </a:r>
              </a:p>
              <a:p>
                <a:r>
                  <a:rPr lang="en-IN" dirty="0"/>
                  <a:t>    Dc = </a:t>
                </a:r>
                <a:r>
                  <a:rPr lang="en-IN" dirty="0" err="1"/>
                  <a:t>delsq</a:t>
                </a:r>
                <a:r>
                  <a:rPr lang="en-IN" dirty="0"/>
                  <a:t>(</a:t>
                </a:r>
                <a:r>
                  <a:rPr lang="en-IN" dirty="0" err="1"/>
                  <a:t>numgrid</a:t>
                </a:r>
                <a:r>
                  <a:rPr lang="en-IN" dirty="0"/>
                  <a:t>('S',m+2));</a:t>
                </a:r>
              </a:p>
              <a:p>
                <a:r>
                  <a:rPr lang="en-IN" dirty="0"/>
                  <a:t>    C = graph(logical(Dc),'</a:t>
                </a:r>
                <a:r>
                  <a:rPr lang="en-IN" dirty="0" err="1"/>
                  <a:t>omitselfloops</a:t>
                </a:r>
                <a:r>
                  <a:rPr lang="en-IN" dirty="0"/>
                  <a:t>');</a:t>
                </a:r>
              </a:p>
              <a:p>
                <a:r>
                  <a:rPr lang="en-IN" dirty="0"/>
                  <a:t>    dg = [0 .5 0];</a:t>
                </a:r>
              </a:p>
              <a:p>
                <a:r>
                  <a:rPr lang="en-IN" dirty="0"/>
                  <a:t>    </a:t>
                </a:r>
                <a:r>
                  <a:rPr lang="en-IN" dirty="0" err="1"/>
                  <a:t>Ccolor</a:t>
                </a:r>
                <a:r>
                  <a:rPr lang="en-IN" dirty="0"/>
                  <a:t> = dg</a:t>
                </a:r>
              </a:p>
              <a:p>
                <a:r>
                  <a:rPr lang="en-IN" dirty="0"/>
                  <a:t>    </a:t>
                </a:r>
                <a:r>
                  <a:rPr lang="en-IN" dirty="0" err="1"/>
                  <a:t>linestyle</a:t>
                </a:r>
                <a:r>
                  <a:rPr lang="en-IN" dirty="0"/>
                  <a:t> = '-';</a:t>
                </a:r>
              </a:p>
              <a:p>
                <a:r>
                  <a:rPr lang="en-IN" dirty="0"/>
                  <a:t>        </a:t>
                </a:r>
                <a:r>
                  <a:rPr lang="en-IN" dirty="0" err="1"/>
                  <a:t>lw</a:t>
                </a:r>
                <a:r>
                  <a:rPr lang="en-IN" dirty="0"/>
                  <a:t> = 3;  % line width</a:t>
                </a:r>
              </a:p>
              <a:p>
                <a:r>
                  <a:rPr lang="en-IN" dirty="0"/>
                  <a:t>        </a:t>
                </a:r>
                <a:r>
                  <a:rPr lang="en-IN" dirty="0" err="1"/>
                  <a:t>ms</a:t>
                </a:r>
                <a:r>
                  <a:rPr lang="en-IN" dirty="0"/>
                  <a:t> = 4; $ marker size</a:t>
                </a:r>
              </a:p>
              <a:p>
                <a:r>
                  <a:rPr lang="en-IN" dirty="0"/>
                  <a:t>        k = (0:n^2-1)’;  % rectangular grid points ordered from 0 to</a:t>
                </a:r>
              </a:p>
              <a:p>
                <a:r>
                  <a:rPr lang="en-IN" dirty="0"/>
                  <a:t>        Bp = plot(B,'</a:t>
                </a:r>
                <a:r>
                  <a:rPr lang="en-IN" dirty="0" err="1"/>
                  <a:t>XData</a:t>
                </a:r>
                <a:r>
                  <a:rPr lang="en-IN" dirty="0"/>
                  <a:t>',floor(k/n),  '</a:t>
                </a:r>
                <a:r>
                  <a:rPr lang="en-IN" dirty="0" err="1"/>
                  <a:t>YData</a:t>
                </a:r>
                <a:r>
                  <a:rPr lang="en-IN" dirty="0"/>
                  <a:t>',mod(n-k-1,</a:t>
                </a:r>
                <a:r>
                  <a:rPr lang="en-IN" dirty="0">
                    <a:solidFill>
                      <a:srgbClr val="FF0000"/>
                    </a:solidFill>
                  </a:rPr>
                  <a:t>n</a:t>
                </a:r>
                <a:r>
                  <a:rPr lang="en-IN" dirty="0"/>
                  <a:t>),   'linewidth',</a:t>
                </a:r>
                <a:r>
                  <a:rPr lang="en-IN" dirty="0" err="1"/>
                  <a:t>lw</a:t>
                </a:r>
                <a:r>
                  <a:rPr lang="en-IN" dirty="0"/>
                  <a:t>,  '</a:t>
                </a:r>
                <a:r>
                  <a:rPr lang="en-IN" dirty="0" err="1"/>
                  <a:t>markersize</a:t>
                </a:r>
                <a:r>
                  <a:rPr lang="en-IN" dirty="0"/>
                  <a:t>',</a:t>
                </a:r>
                <a:r>
                  <a:rPr lang="en-IN" dirty="0" err="1"/>
                  <a:t>ms</a:t>
                </a:r>
                <a:r>
                  <a:rPr lang="en-IN" dirty="0"/>
                  <a:t>,  '</a:t>
                </a:r>
                <a:r>
                  <a:rPr lang="en-IN" dirty="0" err="1"/>
                  <a:t>nodelabel</a:t>
                </a:r>
                <a:r>
                  <a:rPr lang="en-IN" dirty="0"/>
                  <a:t>',{});</a:t>
                </a:r>
              </a:p>
              <a:p>
                <a:r>
                  <a:rPr lang="en-IN" dirty="0"/>
                  <a:t>        axis equal ;  set(</a:t>
                </a:r>
                <a:r>
                  <a:rPr lang="en-IN" dirty="0" err="1"/>
                  <a:t>gca</a:t>
                </a:r>
                <a:r>
                  <a:rPr lang="en-IN" dirty="0"/>
                  <a:t>,'</a:t>
                </a:r>
                <a:r>
                  <a:rPr lang="en-IN" dirty="0" err="1"/>
                  <a:t>xtick</a:t>
                </a:r>
                <a:r>
                  <a:rPr lang="en-IN" dirty="0"/>
                  <a:t>',[],'</a:t>
                </a:r>
                <a:r>
                  <a:rPr lang="en-IN" dirty="0" err="1"/>
                  <a:t>ytick</a:t>
                </a:r>
                <a:r>
                  <a:rPr lang="en-IN" dirty="0"/>
                  <a:t>',[])</a:t>
                </a:r>
              </a:p>
              <a:p>
                <a:r>
                  <a:rPr lang="en-IN" dirty="0"/>
                  <a:t>        hold on</a:t>
                </a:r>
              </a:p>
              <a:p>
                <a:r>
                  <a:rPr lang="en-IN" dirty="0"/>
                  <a:t>        k = 1:m^2;</a:t>
                </a:r>
              </a:p>
              <a:p>
                <a:r>
                  <a:rPr lang="en-IN" dirty="0"/>
                  <a:t>        Cp = plot(C,'</a:t>
                </a:r>
                <a:r>
                  <a:rPr lang="en-IN" dirty="0" err="1"/>
                  <a:t>XData</a:t>
                </a:r>
                <a:r>
                  <a:rPr lang="en-IN" dirty="0"/>
                  <a:t>',floor((k-1)/m)+0.5,  '</a:t>
                </a:r>
                <a:r>
                  <a:rPr lang="en-IN" dirty="0" err="1"/>
                  <a:t>YData</a:t>
                </a:r>
                <a:r>
                  <a:rPr lang="en-IN" dirty="0"/>
                  <a:t>',mod(n-k-1,</a:t>
                </a:r>
                <a:r>
                  <a:rPr lang="en-IN" dirty="0">
                    <a:solidFill>
                      <a:srgbClr val="FF0000"/>
                    </a:solidFill>
                  </a:rPr>
                  <a:t>m</a:t>
                </a:r>
                <a:r>
                  <a:rPr lang="en-IN" dirty="0"/>
                  <a:t>)+0.5, '</a:t>
                </a:r>
                <a:r>
                  <a:rPr lang="en-IN" dirty="0" err="1"/>
                  <a:t>NodeLabel</a:t>
                </a:r>
                <a:r>
                  <a:rPr lang="en-IN" dirty="0"/>
                  <a:t>',{},  '</a:t>
                </a:r>
                <a:r>
                  <a:rPr lang="en-IN" dirty="0" err="1"/>
                  <a:t>NodeColor</a:t>
                </a:r>
                <a:r>
                  <a:rPr lang="en-IN" dirty="0"/>
                  <a:t>',</a:t>
                </a:r>
                <a:r>
                  <a:rPr lang="en-IN" dirty="0" err="1"/>
                  <a:t>Ccolor</a:t>
                </a:r>
                <a:r>
                  <a:rPr lang="en-IN" dirty="0"/>
                  <a:t>, ...</a:t>
                </a:r>
              </a:p>
              <a:p>
                <a:r>
                  <a:rPr lang="en-IN" dirty="0"/>
                  <a:t>            '</a:t>
                </a:r>
                <a:r>
                  <a:rPr lang="en-IN" dirty="0" err="1"/>
                  <a:t>LineStyle</a:t>
                </a:r>
                <a:r>
                  <a:rPr lang="en-IN" dirty="0"/>
                  <a:t>',</a:t>
                </a:r>
                <a:r>
                  <a:rPr lang="en-IN" dirty="0" err="1"/>
                  <a:t>linestyle</a:t>
                </a:r>
                <a:r>
                  <a:rPr lang="en-IN" dirty="0"/>
                  <a:t>,  '</a:t>
                </a:r>
                <a:r>
                  <a:rPr lang="en-IN" dirty="0" err="1"/>
                  <a:t>EdgeColor</a:t>
                </a:r>
                <a:r>
                  <a:rPr lang="en-IN" dirty="0"/>
                  <a:t>','white',  'linewidth',3);</a:t>
                </a:r>
              </a:p>
              <a:p>
                <a:r>
                  <a:rPr lang="en-IN" dirty="0"/>
                  <a:t>      hold off</a:t>
                </a:r>
              </a:p>
              <a:p>
                <a:r>
                  <a:rPr lang="en-IN" dirty="0"/>
                  <a:t>        </a:t>
                </a:r>
                <a:r>
                  <a:rPr lang="en-IN" dirty="0" err="1"/>
                  <a:t>drawnow</a:t>
                </a:r>
                <a:endParaRPr lang="en-IN" dirty="0"/>
              </a:p>
              <a:p>
                <a:r>
                  <a:rPr lang="en-IN" dirty="0"/>
                  <a:t> </a:t>
                </a:r>
              </a:p>
            </p:txBody>
          </p:sp>
          <p:pic>
            <p:nvPicPr>
              <p:cNvPr id="5" name="Picture 4">
                <a:extLst>
                  <a:ext uri="{FF2B5EF4-FFF2-40B4-BE49-F238E27FC236}">
                    <a16:creationId xmlns:a16="http://schemas.microsoft.com/office/drawing/2014/main" id="{8FE51487-DD07-4533-809C-0121BFE7F630}"/>
                  </a:ext>
                </a:extLst>
              </p:cNvPr>
              <p:cNvPicPr>
                <a:picLocks noChangeAspect="1"/>
              </p:cNvPicPr>
              <p:nvPr/>
            </p:nvPicPr>
            <p:blipFill>
              <a:blip r:embed="rId2"/>
              <a:stretch>
                <a:fillRect/>
              </a:stretch>
            </p:blipFill>
            <p:spPr>
              <a:xfrm>
                <a:off x="4501661" y="474345"/>
                <a:ext cx="3614224" cy="2710668"/>
              </a:xfrm>
              <a:prstGeom prst="rect">
                <a:avLst/>
              </a:prstGeom>
            </p:spPr>
          </p:pic>
          <p:pic>
            <p:nvPicPr>
              <p:cNvPr id="7" name="Picture 6">
                <a:extLst>
                  <a:ext uri="{FF2B5EF4-FFF2-40B4-BE49-F238E27FC236}">
                    <a16:creationId xmlns:a16="http://schemas.microsoft.com/office/drawing/2014/main" id="{27049801-CA49-4568-9E06-EAE1FEDD9449}"/>
                  </a:ext>
                </a:extLst>
              </p:cNvPr>
              <p:cNvPicPr>
                <a:picLocks noChangeAspect="1"/>
              </p:cNvPicPr>
              <p:nvPr/>
            </p:nvPicPr>
            <p:blipFill>
              <a:blip r:embed="rId3"/>
              <a:stretch>
                <a:fillRect/>
              </a:stretch>
            </p:blipFill>
            <p:spPr>
              <a:xfrm>
                <a:off x="8004516" y="474344"/>
                <a:ext cx="3614223" cy="2710667"/>
              </a:xfrm>
              <a:prstGeom prst="rect">
                <a:avLst/>
              </a:prstGeom>
            </p:spPr>
          </p:pic>
        </p:grpSp>
        <p:sp>
          <p:nvSpPr>
            <p:cNvPr id="9" name="Rectangle 8">
              <a:extLst>
                <a:ext uri="{FF2B5EF4-FFF2-40B4-BE49-F238E27FC236}">
                  <a16:creationId xmlns:a16="http://schemas.microsoft.com/office/drawing/2014/main" id="{48837F99-BC40-4340-8A20-6A92721AF515}"/>
                </a:ext>
              </a:extLst>
            </p:cNvPr>
            <p:cNvSpPr/>
            <p:nvPr/>
          </p:nvSpPr>
          <p:spPr>
            <a:xfrm>
              <a:off x="1753265" y="0"/>
              <a:ext cx="8446928"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Easiest way of plotting a grid in </a:t>
              </a:r>
              <a:r>
                <a:rPr lang="en-US" sz="4000" b="1" cap="none" spc="0" dirty="0" err="1">
                  <a:ln/>
                  <a:solidFill>
                    <a:schemeClr val="accent4"/>
                  </a:solidFill>
                  <a:effectLst/>
                </a:rPr>
                <a:t>Matlab</a:t>
              </a:r>
              <a:endParaRPr lang="en-US" sz="4000" b="1" cap="none" spc="0" dirty="0">
                <a:ln/>
                <a:solidFill>
                  <a:schemeClr val="accent4"/>
                </a:solidFill>
                <a:effectLst/>
              </a:endParaRPr>
            </a:p>
          </p:txBody>
        </p:sp>
        <p:sp>
          <p:nvSpPr>
            <p:cNvPr id="10" name="TextBox 9">
              <a:extLst>
                <a:ext uri="{FF2B5EF4-FFF2-40B4-BE49-F238E27FC236}">
                  <a16:creationId xmlns:a16="http://schemas.microsoft.com/office/drawing/2014/main" id="{900EC058-3A67-43AA-8A30-E1ED4824CCAB}"/>
                </a:ext>
              </a:extLst>
            </p:cNvPr>
            <p:cNvSpPr txBox="1"/>
            <p:nvPr/>
          </p:nvSpPr>
          <p:spPr>
            <a:xfrm>
              <a:off x="4704520" y="1180637"/>
              <a:ext cx="314510" cy="2246769"/>
            </a:xfrm>
            <a:prstGeom prst="rect">
              <a:avLst/>
            </a:prstGeom>
            <a:noFill/>
          </p:spPr>
          <p:txBody>
            <a:bodyPr wrap="none" rtlCol="0">
              <a:spAutoFit/>
            </a:bodyPr>
            <a:lstStyle/>
            <a:p>
              <a:r>
                <a:rPr lang="en-IN" sz="2000" dirty="0"/>
                <a:t>3</a:t>
              </a:r>
            </a:p>
            <a:p>
              <a:endParaRPr lang="en-IN" sz="2000" dirty="0"/>
            </a:p>
            <a:p>
              <a:r>
                <a:rPr lang="en-IN" sz="2000" dirty="0"/>
                <a:t>2</a:t>
              </a:r>
            </a:p>
            <a:p>
              <a:endParaRPr lang="en-IN" sz="2000" dirty="0"/>
            </a:p>
            <a:p>
              <a:r>
                <a:rPr lang="en-IN" sz="2000" dirty="0"/>
                <a:t>1</a:t>
              </a:r>
            </a:p>
            <a:p>
              <a:endParaRPr lang="en-IN" sz="2000" dirty="0"/>
            </a:p>
            <a:p>
              <a:r>
                <a:rPr lang="en-IN" sz="2000" dirty="0"/>
                <a:t>0</a:t>
              </a:r>
            </a:p>
          </p:txBody>
        </p:sp>
        <p:sp>
          <p:nvSpPr>
            <p:cNvPr id="12" name="TextBox 11">
              <a:extLst>
                <a:ext uri="{FF2B5EF4-FFF2-40B4-BE49-F238E27FC236}">
                  <a16:creationId xmlns:a16="http://schemas.microsoft.com/office/drawing/2014/main" id="{6BBE5981-E575-4CAD-9807-468D41CEEB73}"/>
                </a:ext>
              </a:extLst>
            </p:cNvPr>
            <p:cNvSpPr txBox="1"/>
            <p:nvPr/>
          </p:nvSpPr>
          <p:spPr>
            <a:xfrm>
              <a:off x="5359412" y="3395513"/>
              <a:ext cx="2292615" cy="369332"/>
            </a:xfrm>
            <a:prstGeom prst="rect">
              <a:avLst/>
            </a:prstGeom>
            <a:noFill/>
          </p:spPr>
          <p:txBody>
            <a:bodyPr wrap="none" rtlCol="0">
              <a:spAutoFit/>
            </a:bodyPr>
            <a:lstStyle/>
            <a:p>
              <a:r>
                <a:rPr lang="en-IN" dirty="0"/>
                <a:t>0          1          2         3  </a:t>
              </a:r>
            </a:p>
          </p:txBody>
        </p:sp>
        <p:sp>
          <p:nvSpPr>
            <p:cNvPr id="13" name="TextBox 12">
              <a:extLst>
                <a:ext uri="{FF2B5EF4-FFF2-40B4-BE49-F238E27FC236}">
                  <a16:creationId xmlns:a16="http://schemas.microsoft.com/office/drawing/2014/main" id="{D58EC106-02E3-46D2-9F91-C323F69BA1FE}"/>
                </a:ext>
              </a:extLst>
            </p:cNvPr>
            <p:cNvSpPr txBox="1"/>
            <p:nvPr/>
          </p:nvSpPr>
          <p:spPr>
            <a:xfrm>
              <a:off x="5274271" y="1180637"/>
              <a:ext cx="225968" cy="369332"/>
            </a:xfrm>
            <a:prstGeom prst="rect">
              <a:avLst/>
            </a:prstGeom>
            <a:noFill/>
          </p:spPr>
          <p:txBody>
            <a:bodyPr wrap="square" rtlCol="0">
              <a:spAutoFit/>
            </a:bodyPr>
            <a:lstStyle/>
            <a:p>
              <a:r>
                <a:rPr lang="en-IN" dirty="0"/>
                <a:t>1</a:t>
              </a:r>
            </a:p>
          </p:txBody>
        </p:sp>
        <p:sp>
          <p:nvSpPr>
            <p:cNvPr id="14" name="TextBox 13">
              <a:extLst>
                <a:ext uri="{FF2B5EF4-FFF2-40B4-BE49-F238E27FC236}">
                  <a16:creationId xmlns:a16="http://schemas.microsoft.com/office/drawing/2014/main" id="{9F37DF79-05F0-4B98-A483-3E5C9D5EB675}"/>
                </a:ext>
              </a:extLst>
            </p:cNvPr>
            <p:cNvSpPr txBox="1"/>
            <p:nvPr/>
          </p:nvSpPr>
          <p:spPr>
            <a:xfrm>
              <a:off x="5304875" y="1732646"/>
              <a:ext cx="225968" cy="369332"/>
            </a:xfrm>
            <a:prstGeom prst="rect">
              <a:avLst/>
            </a:prstGeom>
            <a:noFill/>
          </p:spPr>
          <p:txBody>
            <a:bodyPr wrap="square" rtlCol="0">
              <a:spAutoFit/>
            </a:bodyPr>
            <a:lstStyle/>
            <a:p>
              <a:r>
                <a:rPr lang="en-IN" dirty="0"/>
                <a:t>2</a:t>
              </a:r>
            </a:p>
          </p:txBody>
        </p:sp>
        <p:sp>
          <p:nvSpPr>
            <p:cNvPr id="15" name="TextBox 14">
              <a:extLst>
                <a:ext uri="{FF2B5EF4-FFF2-40B4-BE49-F238E27FC236}">
                  <a16:creationId xmlns:a16="http://schemas.microsoft.com/office/drawing/2014/main" id="{EAF3327F-0C03-4C25-AEF5-79A3F1494706}"/>
                </a:ext>
              </a:extLst>
            </p:cNvPr>
            <p:cNvSpPr txBox="1"/>
            <p:nvPr/>
          </p:nvSpPr>
          <p:spPr>
            <a:xfrm>
              <a:off x="5304875" y="2989549"/>
              <a:ext cx="225968" cy="369332"/>
            </a:xfrm>
            <a:prstGeom prst="rect">
              <a:avLst/>
            </a:prstGeom>
            <a:noFill/>
          </p:spPr>
          <p:txBody>
            <a:bodyPr wrap="square" rtlCol="0">
              <a:spAutoFit/>
            </a:bodyPr>
            <a:lstStyle/>
            <a:p>
              <a:r>
                <a:rPr lang="en-IN" dirty="0"/>
                <a:t>4</a:t>
              </a:r>
            </a:p>
          </p:txBody>
        </p:sp>
        <p:sp>
          <p:nvSpPr>
            <p:cNvPr id="16" name="TextBox 15">
              <a:extLst>
                <a:ext uri="{FF2B5EF4-FFF2-40B4-BE49-F238E27FC236}">
                  <a16:creationId xmlns:a16="http://schemas.microsoft.com/office/drawing/2014/main" id="{F88F679E-529D-438D-AC01-320FAF50B2EE}"/>
                </a:ext>
              </a:extLst>
            </p:cNvPr>
            <p:cNvSpPr txBox="1"/>
            <p:nvPr/>
          </p:nvSpPr>
          <p:spPr>
            <a:xfrm>
              <a:off x="5336296" y="2379413"/>
              <a:ext cx="225968" cy="369332"/>
            </a:xfrm>
            <a:prstGeom prst="rect">
              <a:avLst/>
            </a:prstGeom>
            <a:noFill/>
          </p:spPr>
          <p:txBody>
            <a:bodyPr wrap="square" rtlCol="0">
              <a:spAutoFit/>
            </a:bodyPr>
            <a:lstStyle/>
            <a:p>
              <a:r>
                <a:rPr lang="en-IN" dirty="0"/>
                <a:t>3</a:t>
              </a:r>
            </a:p>
          </p:txBody>
        </p:sp>
        <p:sp>
          <p:nvSpPr>
            <p:cNvPr id="17" name="TextBox 16">
              <a:extLst>
                <a:ext uri="{FF2B5EF4-FFF2-40B4-BE49-F238E27FC236}">
                  <a16:creationId xmlns:a16="http://schemas.microsoft.com/office/drawing/2014/main" id="{A1E5B307-6A4C-4EF4-8E3C-893EFFF45972}"/>
                </a:ext>
              </a:extLst>
            </p:cNvPr>
            <p:cNvSpPr txBox="1"/>
            <p:nvPr/>
          </p:nvSpPr>
          <p:spPr>
            <a:xfrm>
              <a:off x="5907880" y="1194911"/>
              <a:ext cx="225968" cy="369332"/>
            </a:xfrm>
            <a:prstGeom prst="rect">
              <a:avLst/>
            </a:prstGeom>
            <a:noFill/>
          </p:spPr>
          <p:txBody>
            <a:bodyPr wrap="square" rtlCol="0">
              <a:spAutoFit/>
            </a:bodyPr>
            <a:lstStyle/>
            <a:p>
              <a:r>
                <a:rPr lang="en-IN" dirty="0"/>
                <a:t>5</a:t>
              </a:r>
            </a:p>
          </p:txBody>
        </p:sp>
        <p:sp>
          <p:nvSpPr>
            <p:cNvPr id="18" name="TextBox 17">
              <a:extLst>
                <a:ext uri="{FF2B5EF4-FFF2-40B4-BE49-F238E27FC236}">
                  <a16:creationId xmlns:a16="http://schemas.microsoft.com/office/drawing/2014/main" id="{982422A3-B92D-4BA2-8733-3E98FB072E2C}"/>
                </a:ext>
              </a:extLst>
            </p:cNvPr>
            <p:cNvSpPr txBox="1"/>
            <p:nvPr/>
          </p:nvSpPr>
          <p:spPr>
            <a:xfrm>
              <a:off x="5969088" y="1810988"/>
              <a:ext cx="225968" cy="369332"/>
            </a:xfrm>
            <a:prstGeom prst="rect">
              <a:avLst/>
            </a:prstGeom>
            <a:noFill/>
          </p:spPr>
          <p:txBody>
            <a:bodyPr wrap="square" rtlCol="0">
              <a:spAutoFit/>
            </a:bodyPr>
            <a:lstStyle/>
            <a:p>
              <a:r>
                <a:rPr lang="en-IN" dirty="0"/>
                <a:t>6</a:t>
              </a:r>
            </a:p>
          </p:txBody>
        </p:sp>
        <p:sp>
          <p:nvSpPr>
            <p:cNvPr id="19" name="TextBox 18">
              <a:extLst>
                <a:ext uri="{FF2B5EF4-FFF2-40B4-BE49-F238E27FC236}">
                  <a16:creationId xmlns:a16="http://schemas.microsoft.com/office/drawing/2014/main" id="{5E6BAD11-9982-46F8-930F-E552D7737301}"/>
                </a:ext>
              </a:extLst>
            </p:cNvPr>
            <p:cNvSpPr txBox="1"/>
            <p:nvPr/>
          </p:nvSpPr>
          <p:spPr>
            <a:xfrm>
              <a:off x="5976729" y="2457071"/>
              <a:ext cx="225968" cy="369332"/>
            </a:xfrm>
            <a:prstGeom prst="rect">
              <a:avLst/>
            </a:prstGeom>
            <a:noFill/>
          </p:spPr>
          <p:txBody>
            <a:bodyPr wrap="square" rtlCol="0">
              <a:spAutoFit/>
            </a:bodyPr>
            <a:lstStyle/>
            <a:p>
              <a:r>
                <a:rPr lang="en-IN" dirty="0"/>
                <a:t>7</a:t>
              </a:r>
            </a:p>
          </p:txBody>
        </p:sp>
        <p:sp>
          <p:nvSpPr>
            <p:cNvPr id="20" name="TextBox 19">
              <a:extLst>
                <a:ext uri="{FF2B5EF4-FFF2-40B4-BE49-F238E27FC236}">
                  <a16:creationId xmlns:a16="http://schemas.microsoft.com/office/drawing/2014/main" id="{0117240E-FAB2-4044-A812-0F7D62A1AF4A}"/>
                </a:ext>
              </a:extLst>
            </p:cNvPr>
            <p:cNvSpPr txBox="1"/>
            <p:nvPr/>
          </p:nvSpPr>
          <p:spPr>
            <a:xfrm>
              <a:off x="6566076" y="1276996"/>
              <a:ext cx="225968" cy="369332"/>
            </a:xfrm>
            <a:prstGeom prst="rect">
              <a:avLst/>
            </a:prstGeom>
            <a:noFill/>
          </p:spPr>
          <p:txBody>
            <a:bodyPr wrap="square" rtlCol="0">
              <a:spAutoFit/>
            </a:bodyPr>
            <a:lstStyle/>
            <a:p>
              <a:r>
                <a:rPr lang="en-IN" dirty="0"/>
                <a:t>9</a:t>
              </a:r>
            </a:p>
          </p:txBody>
        </p:sp>
        <p:sp>
          <p:nvSpPr>
            <p:cNvPr id="21" name="TextBox 20">
              <a:extLst>
                <a:ext uri="{FF2B5EF4-FFF2-40B4-BE49-F238E27FC236}">
                  <a16:creationId xmlns:a16="http://schemas.microsoft.com/office/drawing/2014/main" id="{98A445EB-BFC6-4916-8998-58D8F4554336}"/>
                </a:ext>
              </a:extLst>
            </p:cNvPr>
            <p:cNvSpPr txBox="1"/>
            <p:nvPr/>
          </p:nvSpPr>
          <p:spPr>
            <a:xfrm>
              <a:off x="5998248" y="3026181"/>
              <a:ext cx="225968" cy="369332"/>
            </a:xfrm>
            <a:prstGeom prst="rect">
              <a:avLst/>
            </a:prstGeom>
            <a:noFill/>
          </p:spPr>
          <p:txBody>
            <a:bodyPr wrap="square" rtlCol="0">
              <a:spAutoFit/>
            </a:bodyPr>
            <a:lstStyle/>
            <a:p>
              <a:r>
                <a:rPr lang="en-IN" dirty="0"/>
                <a:t>8</a:t>
              </a:r>
            </a:p>
          </p:txBody>
        </p:sp>
        <p:sp>
          <p:nvSpPr>
            <p:cNvPr id="22" name="TextBox 21">
              <a:extLst>
                <a:ext uri="{FF2B5EF4-FFF2-40B4-BE49-F238E27FC236}">
                  <a16:creationId xmlns:a16="http://schemas.microsoft.com/office/drawing/2014/main" id="{4EB8BE6E-EC1F-45C7-9A36-566C94A7A7DD}"/>
                </a:ext>
              </a:extLst>
            </p:cNvPr>
            <p:cNvSpPr txBox="1"/>
            <p:nvPr/>
          </p:nvSpPr>
          <p:spPr>
            <a:xfrm>
              <a:off x="6633301" y="1865299"/>
              <a:ext cx="432976" cy="369332"/>
            </a:xfrm>
            <a:prstGeom prst="rect">
              <a:avLst/>
            </a:prstGeom>
            <a:noFill/>
          </p:spPr>
          <p:txBody>
            <a:bodyPr wrap="square" rtlCol="0">
              <a:spAutoFit/>
            </a:bodyPr>
            <a:lstStyle/>
            <a:p>
              <a:r>
                <a:rPr lang="en-IN" dirty="0"/>
                <a:t>10</a:t>
              </a:r>
            </a:p>
          </p:txBody>
        </p:sp>
        <p:sp>
          <p:nvSpPr>
            <p:cNvPr id="23" name="TextBox 22">
              <a:extLst>
                <a:ext uri="{FF2B5EF4-FFF2-40B4-BE49-F238E27FC236}">
                  <a16:creationId xmlns:a16="http://schemas.microsoft.com/office/drawing/2014/main" id="{58EAE70F-5182-4B26-8DDA-A83C9F0EEE67}"/>
                </a:ext>
              </a:extLst>
            </p:cNvPr>
            <p:cNvSpPr txBox="1"/>
            <p:nvPr/>
          </p:nvSpPr>
          <p:spPr>
            <a:xfrm>
              <a:off x="6519963" y="2418585"/>
              <a:ext cx="440741" cy="369332"/>
            </a:xfrm>
            <a:prstGeom prst="rect">
              <a:avLst/>
            </a:prstGeom>
            <a:noFill/>
          </p:spPr>
          <p:txBody>
            <a:bodyPr wrap="square" rtlCol="0">
              <a:spAutoFit/>
            </a:bodyPr>
            <a:lstStyle/>
            <a:p>
              <a:r>
                <a:rPr lang="en-IN" dirty="0"/>
                <a:t>11</a:t>
              </a:r>
            </a:p>
          </p:txBody>
        </p:sp>
        <p:sp>
          <p:nvSpPr>
            <p:cNvPr id="24" name="TextBox 23">
              <a:extLst>
                <a:ext uri="{FF2B5EF4-FFF2-40B4-BE49-F238E27FC236}">
                  <a16:creationId xmlns:a16="http://schemas.microsoft.com/office/drawing/2014/main" id="{3DAD450A-05C9-4F47-89F1-CD86816D52D5}"/>
                </a:ext>
              </a:extLst>
            </p:cNvPr>
            <p:cNvSpPr txBox="1"/>
            <p:nvPr/>
          </p:nvSpPr>
          <p:spPr>
            <a:xfrm>
              <a:off x="6519963" y="2906322"/>
              <a:ext cx="639283" cy="369332"/>
            </a:xfrm>
            <a:prstGeom prst="rect">
              <a:avLst/>
            </a:prstGeom>
            <a:noFill/>
          </p:spPr>
          <p:txBody>
            <a:bodyPr wrap="square" rtlCol="0">
              <a:spAutoFit/>
            </a:bodyPr>
            <a:lstStyle/>
            <a:p>
              <a:r>
                <a:rPr lang="en-IN" dirty="0"/>
                <a:t>12</a:t>
              </a:r>
            </a:p>
          </p:txBody>
        </p:sp>
        <p:sp>
          <p:nvSpPr>
            <p:cNvPr id="25" name="TextBox 24">
              <a:extLst>
                <a:ext uri="{FF2B5EF4-FFF2-40B4-BE49-F238E27FC236}">
                  <a16:creationId xmlns:a16="http://schemas.microsoft.com/office/drawing/2014/main" id="{6A8CC224-20F5-4D0D-A51D-4A5DC5383EA2}"/>
                </a:ext>
              </a:extLst>
            </p:cNvPr>
            <p:cNvSpPr txBox="1"/>
            <p:nvPr/>
          </p:nvSpPr>
          <p:spPr>
            <a:xfrm>
              <a:off x="9045725" y="1508684"/>
              <a:ext cx="378368" cy="369332"/>
            </a:xfrm>
            <a:prstGeom prst="rect">
              <a:avLst/>
            </a:prstGeom>
            <a:noFill/>
          </p:spPr>
          <p:txBody>
            <a:bodyPr wrap="square" rtlCol="0">
              <a:spAutoFit/>
            </a:bodyPr>
            <a:lstStyle/>
            <a:p>
              <a:r>
                <a:rPr lang="en-IN" dirty="0"/>
                <a:t>1</a:t>
              </a:r>
            </a:p>
          </p:txBody>
        </p:sp>
        <p:sp>
          <p:nvSpPr>
            <p:cNvPr id="26" name="TextBox 25">
              <a:extLst>
                <a:ext uri="{FF2B5EF4-FFF2-40B4-BE49-F238E27FC236}">
                  <a16:creationId xmlns:a16="http://schemas.microsoft.com/office/drawing/2014/main" id="{75CDC81E-DF86-42C4-BA79-974AD6FA64D9}"/>
                </a:ext>
              </a:extLst>
            </p:cNvPr>
            <p:cNvSpPr txBox="1"/>
            <p:nvPr/>
          </p:nvSpPr>
          <p:spPr>
            <a:xfrm>
              <a:off x="9234909" y="2087739"/>
              <a:ext cx="225968" cy="369332"/>
            </a:xfrm>
            <a:prstGeom prst="rect">
              <a:avLst/>
            </a:prstGeom>
            <a:noFill/>
          </p:spPr>
          <p:txBody>
            <a:bodyPr wrap="square" rtlCol="0">
              <a:spAutoFit/>
            </a:bodyPr>
            <a:lstStyle/>
            <a:p>
              <a:r>
                <a:rPr lang="en-IN" dirty="0"/>
                <a:t>2</a:t>
              </a:r>
            </a:p>
          </p:txBody>
        </p:sp>
        <p:sp>
          <p:nvSpPr>
            <p:cNvPr id="27" name="TextBox 26">
              <a:extLst>
                <a:ext uri="{FF2B5EF4-FFF2-40B4-BE49-F238E27FC236}">
                  <a16:creationId xmlns:a16="http://schemas.microsoft.com/office/drawing/2014/main" id="{974DB7AF-799B-43C0-A9C6-649CADF151DE}"/>
                </a:ext>
              </a:extLst>
            </p:cNvPr>
            <p:cNvSpPr txBox="1"/>
            <p:nvPr/>
          </p:nvSpPr>
          <p:spPr>
            <a:xfrm>
              <a:off x="7069667" y="2955593"/>
              <a:ext cx="507003" cy="369332"/>
            </a:xfrm>
            <a:prstGeom prst="rect">
              <a:avLst/>
            </a:prstGeom>
            <a:noFill/>
          </p:spPr>
          <p:txBody>
            <a:bodyPr wrap="square" rtlCol="0">
              <a:spAutoFit/>
            </a:bodyPr>
            <a:lstStyle/>
            <a:p>
              <a:r>
                <a:rPr lang="en-IN" dirty="0"/>
                <a:t>16</a:t>
              </a:r>
            </a:p>
          </p:txBody>
        </p:sp>
        <p:sp>
          <p:nvSpPr>
            <p:cNvPr id="28" name="TextBox 27">
              <a:extLst>
                <a:ext uri="{FF2B5EF4-FFF2-40B4-BE49-F238E27FC236}">
                  <a16:creationId xmlns:a16="http://schemas.microsoft.com/office/drawing/2014/main" id="{56A5C607-C62E-4D97-80FC-9404912693EA}"/>
                </a:ext>
              </a:extLst>
            </p:cNvPr>
            <p:cNvSpPr txBox="1"/>
            <p:nvPr/>
          </p:nvSpPr>
          <p:spPr>
            <a:xfrm>
              <a:off x="7108007" y="2417858"/>
              <a:ext cx="507003" cy="369332"/>
            </a:xfrm>
            <a:prstGeom prst="rect">
              <a:avLst/>
            </a:prstGeom>
            <a:noFill/>
          </p:spPr>
          <p:txBody>
            <a:bodyPr wrap="square" rtlCol="0">
              <a:spAutoFit/>
            </a:bodyPr>
            <a:lstStyle/>
            <a:p>
              <a:r>
                <a:rPr lang="en-IN" dirty="0"/>
                <a:t>15</a:t>
              </a:r>
            </a:p>
          </p:txBody>
        </p:sp>
        <p:sp>
          <p:nvSpPr>
            <p:cNvPr id="29" name="TextBox 28">
              <a:extLst>
                <a:ext uri="{FF2B5EF4-FFF2-40B4-BE49-F238E27FC236}">
                  <a16:creationId xmlns:a16="http://schemas.microsoft.com/office/drawing/2014/main" id="{4E113670-9EB9-488E-A01A-90218B895F6B}"/>
                </a:ext>
              </a:extLst>
            </p:cNvPr>
            <p:cNvSpPr txBox="1"/>
            <p:nvPr/>
          </p:nvSpPr>
          <p:spPr>
            <a:xfrm>
              <a:off x="7108008" y="1732646"/>
              <a:ext cx="507003" cy="369332"/>
            </a:xfrm>
            <a:prstGeom prst="rect">
              <a:avLst/>
            </a:prstGeom>
            <a:noFill/>
          </p:spPr>
          <p:txBody>
            <a:bodyPr wrap="square" rtlCol="0">
              <a:spAutoFit/>
            </a:bodyPr>
            <a:lstStyle/>
            <a:p>
              <a:r>
                <a:rPr lang="en-IN" dirty="0"/>
                <a:t>14</a:t>
              </a:r>
            </a:p>
          </p:txBody>
        </p:sp>
        <p:sp>
          <p:nvSpPr>
            <p:cNvPr id="30" name="TextBox 29">
              <a:extLst>
                <a:ext uri="{FF2B5EF4-FFF2-40B4-BE49-F238E27FC236}">
                  <a16:creationId xmlns:a16="http://schemas.microsoft.com/office/drawing/2014/main" id="{4305E5F3-C531-46D3-B100-7A6610BDEF69}"/>
                </a:ext>
              </a:extLst>
            </p:cNvPr>
            <p:cNvSpPr txBox="1"/>
            <p:nvPr/>
          </p:nvSpPr>
          <p:spPr>
            <a:xfrm>
              <a:off x="7082564" y="1194911"/>
              <a:ext cx="507003" cy="369332"/>
            </a:xfrm>
            <a:prstGeom prst="rect">
              <a:avLst/>
            </a:prstGeom>
            <a:noFill/>
          </p:spPr>
          <p:txBody>
            <a:bodyPr wrap="square" rtlCol="0">
              <a:spAutoFit/>
            </a:bodyPr>
            <a:lstStyle/>
            <a:p>
              <a:r>
                <a:rPr lang="en-IN" dirty="0"/>
                <a:t>13</a:t>
              </a:r>
            </a:p>
          </p:txBody>
        </p:sp>
        <p:cxnSp>
          <p:nvCxnSpPr>
            <p:cNvPr id="32" name="Straight Arrow Connector 31">
              <a:extLst>
                <a:ext uri="{FF2B5EF4-FFF2-40B4-BE49-F238E27FC236}">
                  <a16:creationId xmlns:a16="http://schemas.microsoft.com/office/drawing/2014/main" id="{B62A7482-1907-4B1E-AADD-FFA16A5032FC}"/>
                </a:ext>
              </a:extLst>
            </p:cNvPr>
            <p:cNvCxnSpPr/>
            <p:nvPr/>
          </p:nvCxnSpPr>
          <p:spPr>
            <a:xfrm flipV="1">
              <a:off x="5487669" y="850173"/>
              <a:ext cx="1035233" cy="543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17BED8-D7F4-4654-8B59-009B20C5A0A8}"/>
                </a:ext>
              </a:extLst>
            </p:cNvPr>
            <p:cNvSpPr txBox="1"/>
            <p:nvPr/>
          </p:nvSpPr>
          <p:spPr>
            <a:xfrm>
              <a:off x="6505719" y="671691"/>
              <a:ext cx="617477" cy="369332"/>
            </a:xfrm>
            <a:prstGeom prst="rect">
              <a:avLst/>
            </a:prstGeom>
            <a:noFill/>
          </p:spPr>
          <p:txBody>
            <a:bodyPr wrap="none" rtlCol="0">
              <a:spAutoFit/>
            </a:bodyPr>
            <a:lstStyle/>
            <a:p>
              <a:r>
                <a:rPr lang="en-IN" dirty="0"/>
                <a:t>(0,3)</a:t>
              </a:r>
            </a:p>
          </p:txBody>
        </p:sp>
        <p:sp>
          <p:nvSpPr>
            <p:cNvPr id="34" name="TextBox 33">
              <a:extLst>
                <a:ext uri="{FF2B5EF4-FFF2-40B4-BE49-F238E27FC236}">
                  <a16:creationId xmlns:a16="http://schemas.microsoft.com/office/drawing/2014/main" id="{73CD7E1A-969F-4FE5-902F-2E99EB8D5F4A}"/>
                </a:ext>
              </a:extLst>
            </p:cNvPr>
            <p:cNvSpPr txBox="1"/>
            <p:nvPr/>
          </p:nvSpPr>
          <p:spPr>
            <a:xfrm>
              <a:off x="9125916" y="2800635"/>
              <a:ext cx="507003" cy="369332"/>
            </a:xfrm>
            <a:prstGeom prst="rect">
              <a:avLst/>
            </a:prstGeom>
            <a:noFill/>
          </p:spPr>
          <p:txBody>
            <a:bodyPr wrap="square" rtlCol="0">
              <a:spAutoFit/>
            </a:bodyPr>
            <a:lstStyle/>
            <a:p>
              <a:r>
                <a:rPr lang="en-IN" dirty="0"/>
                <a:t>3</a:t>
              </a:r>
            </a:p>
          </p:txBody>
        </p:sp>
        <p:sp>
          <p:nvSpPr>
            <p:cNvPr id="35" name="TextBox 34">
              <a:extLst>
                <a:ext uri="{FF2B5EF4-FFF2-40B4-BE49-F238E27FC236}">
                  <a16:creationId xmlns:a16="http://schemas.microsoft.com/office/drawing/2014/main" id="{0581E9B9-8FBF-4959-B085-48E655357384}"/>
                </a:ext>
              </a:extLst>
            </p:cNvPr>
            <p:cNvSpPr txBox="1"/>
            <p:nvPr/>
          </p:nvSpPr>
          <p:spPr>
            <a:xfrm>
              <a:off x="9722212" y="1551477"/>
              <a:ext cx="507003" cy="369332"/>
            </a:xfrm>
            <a:prstGeom prst="rect">
              <a:avLst/>
            </a:prstGeom>
            <a:noFill/>
          </p:spPr>
          <p:txBody>
            <a:bodyPr wrap="square" rtlCol="0">
              <a:spAutoFit/>
            </a:bodyPr>
            <a:lstStyle/>
            <a:p>
              <a:r>
                <a:rPr lang="en-IN" dirty="0"/>
                <a:t>4</a:t>
              </a:r>
            </a:p>
          </p:txBody>
        </p:sp>
        <p:sp>
          <p:nvSpPr>
            <p:cNvPr id="36" name="TextBox 35">
              <a:extLst>
                <a:ext uri="{FF2B5EF4-FFF2-40B4-BE49-F238E27FC236}">
                  <a16:creationId xmlns:a16="http://schemas.microsoft.com/office/drawing/2014/main" id="{27D393F6-4D07-4265-A491-9A1A57AA6039}"/>
                </a:ext>
              </a:extLst>
            </p:cNvPr>
            <p:cNvSpPr txBox="1"/>
            <p:nvPr/>
          </p:nvSpPr>
          <p:spPr>
            <a:xfrm>
              <a:off x="9663142" y="2143900"/>
              <a:ext cx="507003" cy="369332"/>
            </a:xfrm>
            <a:prstGeom prst="rect">
              <a:avLst/>
            </a:prstGeom>
            <a:noFill/>
          </p:spPr>
          <p:txBody>
            <a:bodyPr wrap="square" rtlCol="0">
              <a:spAutoFit/>
            </a:bodyPr>
            <a:lstStyle/>
            <a:p>
              <a:r>
                <a:rPr lang="en-IN" dirty="0"/>
                <a:t>5</a:t>
              </a:r>
            </a:p>
          </p:txBody>
        </p:sp>
        <p:sp>
          <p:nvSpPr>
            <p:cNvPr id="37" name="TextBox 36">
              <a:extLst>
                <a:ext uri="{FF2B5EF4-FFF2-40B4-BE49-F238E27FC236}">
                  <a16:creationId xmlns:a16="http://schemas.microsoft.com/office/drawing/2014/main" id="{9D48D0F3-C3D5-4626-81F5-AAEDEAD10D29}"/>
                </a:ext>
              </a:extLst>
            </p:cNvPr>
            <p:cNvSpPr txBox="1"/>
            <p:nvPr/>
          </p:nvSpPr>
          <p:spPr>
            <a:xfrm>
              <a:off x="9775203" y="2841515"/>
              <a:ext cx="507003" cy="369332"/>
            </a:xfrm>
            <a:prstGeom prst="rect">
              <a:avLst/>
            </a:prstGeom>
            <a:noFill/>
          </p:spPr>
          <p:txBody>
            <a:bodyPr wrap="square" rtlCol="0">
              <a:spAutoFit/>
            </a:bodyPr>
            <a:lstStyle/>
            <a:p>
              <a:r>
                <a:rPr lang="en-IN" dirty="0"/>
                <a:t>6</a:t>
              </a:r>
            </a:p>
          </p:txBody>
        </p:sp>
        <p:sp>
          <p:nvSpPr>
            <p:cNvPr id="38" name="TextBox 37">
              <a:extLst>
                <a:ext uri="{FF2B5EF4-FFF2-40B4-BE49-F238E27FC236}">
                  <a16:creationId xmlns:a16="http://schemas.microsoft.com/office/drawing/2014/main" id="{688A5E2E-53F4-4E31-BE87-28FDB36DE2DE}"/>
                </a:ext>
              </a:extLst>
            </p:cNvPr>
            <p:cNvSpPr txBox="1"/>
            <p:nvPr/>
          </p:nvSpPr>
          <p:spPr>
            <a:xfrm>
              <a:off x="10613749" y="1495967"/>
              <a:ext cx="507003" cy="369332"/>
            </a:xfrm>
            <a:prstGeom prst="rect">
              <a:avLst/>
            </a:prstGeom>
            <a:noFill/>
          </p:spPr>
          <p:txBody>
            <a:bodyPr wrap="square" rtlCol="0">
              <a:spAutoFit/>
            </a:bodyPr>
            <a:lstStyle/>
            <a:p>
              <a:r>
                <a:rPr lang="en-IN" dirty="0"/>
                <a:t>7</a:t>
              </a:r>
            </a:p>
          </p:txBody>
        </p:sp>
        <p:sp>
          <p:nvSpPr>
            <p:cNvPr id="39" name="TextBox 38">
              <a:extLst>
                <a:ext uri="{FF2B5EF4-FFF2-40B4-BE49-F238E27FC236}">
                  <a16:creationId xmlns:a16="http://schemas.microsoft.com/office/drawing/2014/main" id="{F6489CA9-F764-442B-886B-19B657E77C7C}"/>
                </a:ext>
              </a:extLst>
            </p:cNvPr>
            <p:cNvSpPr txBox="1"/>
            <p:nvPr/>
          </p:nvSpPr>
          <p:spPr>
            <a:xfrm>
              <a:off x="10591936" y="2128944"/>
              <a:ext cx="507003" cy="369332"/>
            </a:xfrm>
            <a:prstGeom prst="rect">
              <a:avLst/>
            </a:prstGeom>
            <a:noFill/>
          </p:spPr>
          <p:txBody>
            <a:bodyPr wrap="square" rtlCol="0">
              <a:spAutoFit/>
            </a:bodyPr>
            <a:lstStyle/>
            <a:p>
              <a:r>
                <a:rPr lang="en-IN" dirty="0"/>
                <a:t>8</a:t>
              </a:r>
            </a:p>
          </p:txBody>
        </p:sp>
        <p:sp>
          <p:nvSpPr>
            <p:cNvPr id="40" name="TextBox 39">
              <a:extLst>
                <a:ext uri="{FF2B5EF4-FFF2-40B4-BE49-F238E27FC236}">
                  <a16:creationId xmlns:a16="http://schemas.microsoft.com/office/drawing/2014/main" id="{E2D1AD92-63AD-444A-A597-ADD08625EBFE}"/>
                </a:ext>
              </a:extLst>
            </p:cNvPr>
            <p:cNvSpPr txBox="1"/>
            <p:nvPr/>
          </p:nvSpPr>
          <p:spPr>
            <a:xfrm>
              <a:off x="10463388" y="2800635"/>
              <a:ext cx="507003" cy="369332"/>
            </a:xfrm>
            <a:prstGeom prst="rect">
              <a:avLst/>
            </a:prstGeom>
            <a:noFill/>
          </p:spPr>
          <p:txBody>
            <a:bodyPr wrap="square" rtlCol="0">
              <a:spAutoFit/>
            </a:bodyPr>
            <a:lstStyle/>
            <a:p>
              <a:r>
                <a:rPr lang="en-IN" dirty="0"/>
                <a:t>9</a:t>
              </a:r>
            </a:p>
          </p:txBody>
        </p:sp>
        <p:cxnSp>
          <p:nvCxnSpPr>
            <p:cNvPr id="42" name="Straight Arrow Connector 41">
              <a:extLst>
                <a:ext uri="{FF2B5EF4-FFF2-40B4-BE49-F238E27FC236}">
                  <a16:creationId xmlns:a16="http://schemas.microsoft.com/office/drawing/2014/main" id="{09867494-21F1-44A2-BA27-A3BA4354BCB3}"/>
                </a:ext>
              </a:extLst>
            </p:cNvPr>
            <p:cNvCxnSpPr/>
            <p:nvPr/>
          </p:nvCxnSpPr>
          <p:spPr>
            <a:xfrm flipV="1">
              <a:off x="2266122" y="3922643"/>
              <a:ext cx="5069943" cy="50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297BAB7-31B0-4304-935E-F43BC4CBCCAA}"/>
                </a:ext>
              </a:extLst>
            </p:cNvPr>
            <p:cNvSpPr txBox="1"/>
            <p:nvPr/>
          </p:nvSpPr>
          <p:spPr>
            <a:xfrm>
              <a:off x="7309569" y="3737756"/>
              <a:ext cx="4800288" cy="369332"/>
            </a:xfrm>
            <a:prstGeom prst="rect">
              <a:avLst/>
            </a:prstGeom>
            <a:solidFill>
              <a:schemeClr val="accent2">
                <a:lumMod val="20000"/>
                <a:lumOff val="80000"/>
              </a:schemeClr>
            </a:solidFill>
          </p:spPr>
          <p:txBody>
            <a:bodyPr wrap="none" rtlCol="0">
              <a:spAutoFit/>
            </a:bodyPr>
            <a:lstStyle/>
            <a:p>
              <a:r>
                <a:rPr lang="en-IN" dirty="0"/>
                <a:t>(give (</a:t>
              </a:r>
              <a:r>
                <a:rPr lang="en-IN" dirty="0" err="1"/>
                <a:t>x,y</a:t>
              </a:r>
              <a:r>
                <a:rPr lang="en-IN" dirty="0"/>
                <a:t>) coordinates of nodes in graph in order)</a:t>
              </a:r>
            </a:p>
          </p:txBody>
        </p:sp>
      </p:grpSp>
      <p:sp>
        <p:nvSpPr>
          <p:cNvPr id="45" name="Rectangle 44">
            <a:extLst>
              <a:ext uri="{FF2B5EF4-FFF2-40B4-BE49-F238E27FC236}">
                <a16:creationId xmlns:a16="http://schemas.microsoft.com/office/drawing/2014/main" id="{B016C363-3B41-4D32-897F-846640A9DAB2}"/>
              </a:ext>
            </a:extLst>
          </p:cNvPr>
          <p:cNvSpPr/>
          <p:nvPr/>
        </p:nvSpPr>
        <p:spPr>
          <a:xfrm>
            <a:off x="7172972" y="594382"/>
            <a:ext cx="3343736"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Two graph Objects</a:t>
            </a:r>
          </a:p>
        </p:txBody>
      </p:sp>
      <p:cxnSp>
        <p:nvCxnSpPr>
          <p:cNvPr id="47" name="Straight Arrow Connector 46">
            <a:extLst>
              <a:ext uri="{FF2B5EF4-FFF2-40B4-BE49-F238E27FC236}">
                <a16:creationId xmlns:a16="http://schemas.microsoft.com/office/drawing/2014/main" id="{100739A9-09D1-4D5C-AD72-D8887423964F}"/>
              </a:ext>
            </a:extLst>
          </p:cNvPr>
          <p:cNvCxnSpPr/>
          <p:nvPr/>
        </p:nvCxnSpPr>
        <p:spPr>
          <a:xfrm flipV="1">
            <a:off x="7346818" y="1248868"/>
            <a:ext cx="709268" cy="40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10D1086-B910-4186-BB17-E17E4AF6557D}"/>
              </a:ext>
            </a:extLst>
          </p:cNvPr>
          <p:cNvCxnSpPr>
            <a:cxnSpLocks/>
            <a:stCxn id="25" idx="0"/>
          </p:cNvCxnSpPr>
          <p:nvPr/>
        </p:nvCxnSpPr>
        <p:spPr>
          <a:xfrm flipH="1" flipV="1">
            <a:off x="8247173" y="982633"/>
            <a:ext cx="916164" cy="68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CBDFF0A-0584-49A5-B655-A8FC2149F568}"/>
              </a:ext>
            </a:extLst>
          </p:cNvPr>
          <p:cNvSpPr txBox="1"/>
          <p:nvPr/>
        </p:nvSpPr>
        <p:spPr>
          <a:xfrm>
            <a:off x="5806141" y="6275824"/>
            <a:ext cx="6002925" cy="369332"/>
          </a:xfrm>
          <a:prstGeom prst="rect">
            <a:avLst/>
          </a:prstGeom>
          <a:solidFill>
            <a:schemeClr val="accent5">
              <a:lumMod val="40000"/>
              <a:lumOff val="60000"/>
            </a:schemeClr>
          </a:solidFill>
        </p:spPr>
        <p:txBody>
          <a:bodyPr wrap="none" rtlCol="0">
            <a:spAutoFit/>
          </a:bodyPr>
          <a:lstStyle/>
          <a:p>
            <a:r>
              <a:rPr lang="en-IN" dirty="0"/>
              <a:t>See the ordering of the nodes if you create grid using </a:t>
            </a:r>
            <a:r>
              <a:rPr lang="en-IN" dirty="0" err="1"/>
              <a:t>numgrid</a:t>
            </a:r>
            <a:endParaRPr lang="en-IN" dirty="0"/>
          </a:p>
        </p:txBody>
      </p:sp>
      <p:sp>
        <p:nvSpPr>
          <p:cNvPr id="6" name="Rectangle 5">
            <a:extLst>
              <a:ext uri="{FF2B5EF4-FFF2-40B4-BE49-F238E27FC236}">
                <a16:creationId xmlns:a16="http://schemas.microsoft.com/office/drawing/2014/main" id="{90C0BEA2-077E-4D76-88B0-47CFE8F266E3}"/>
              </a:ext>
            </a:extLst>
          </p:cNvPr>
          <p:cNvSpPr/>
          <p:nvPr/>
        </p:nvSpPr>
        <p:spPr>
          <a:xfrm>
            <a:off x="4220245" y="2151564"/>
            <a:ext cx="572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a:t>
            </a:r>
          </a:p>
        </p:txBody>
      </p:sp>
      <p:sp>
        <p:nvSpPr>
          <p:cNvPr id="46" name="Rectangle 45">
            <a:extLst>
              <a:ext uri="{FF2B5EF4-FFF2-40B4-BE49-F238E27FC236}">
                <a16:creationId xmlns:a16="http://schemas.microsoft.com/office/drawing/2014/main" id="{3230A966-5083-452A-9253-0CBC25CE86A0}"/>
              </a:ext>
            </a:extLst>
          </p:cNvPr>
          <p:cNvSpPr/>
          <p:nvPr/>
        </p:nvSpPr>
        <p:spPr>
          <a:xfrm>
            <a:off x="11162319" y="1901563"/>
            <a:ext cx="572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a:t>
            </a:r>
          </a:p>
        </p:txBody>
      </p:sp>
      <p:sp>
        <p:nvSpPr>
          <p:cNvPr id="41" name="TextBox 40">
            <a:extLst>
              <a:ext uri="{FF2B5EF4-FFF2-40B4-BE49-F238E27FC236}">
                <a16:creationId xmlns:a16="http://schemas.microsoft.com/office/drawing/2014/main" id="{09B1D68C-4D32-4BFB-9C08-7B9CA3F4D834}"/>
              </a:ext>
            </a:extLst>
          </p:cNvPr>
          <p:cNvSpPr txBox="1"/>
          <p:nvPr/>
        </p:nvSpPr>
        <p:spPr>
          <a:xfrm>
            <a:off x="9457371" y="3509644"/>
            <a:ext cx="1466555" cy="369332"/>
          </a:xfrm>
          <a:prstGeom prst="rect">
            <a:avLst/>
          </a:prstGeom>
          <a:noFill/>
        </p:spPr>
        <p:txBody>
          <a:bodyPr wrap="none" rtlCol="0">
            <a:spAutoFit/>
          </a:bodyPr>
          <a:lstStyle/>
          <a:p>
            <a:r>
              <a:rPr lang="en-IN" dirty="0"/>
              <a:t>C is point grid</a:t>
            </a:r>
          </a:p>
        </p:txBody>
      </p:sp>
    </p:spTree>
    <p:extLst>
      <p:ext uri="{BB962C8B-B14F-4D97-AF65-F5344CB8AC3E}">
        <p14:creationId xmlns:p14="http://schemas.microsoft.com/office/powerpoint/2010/main" val="327682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4F0811-DDE3-49E1-A251-1D7CA288E8B1}"/>
              </a:ext>
            </a:extLst>
          </p:cNvPr>
          <p:cNvSpPr txBox="1"/>
          <p:nvPr/>
        </p:nvSpPr>
        <p:spPr>
          <a:xfrm>
            <a:off x="357808" y="1443841"/>
            <a:ext cx="11476383" cy="3970318"/>
          </a:xfrm>
          <a:prstGeom prst="rect">
            <a:avLst/>
          </a:prstGeom>
          <a:noFill/>
        </p:spPr>
        <p:txBody>
          <a:bodyPr wrap="square">
            <a:spAutoFit/>
          </a:bodyPr>
          <a:lstStyle/>
          <a:p>
            <a:pPr algn="just"/>
            <a:r>
              <a:rPr lang="en-IN" sz="2800" dirty="0"/>
              <a:t>A maze is a complex structure of interconnected passageways. There should be (at least) one way to get from a designated start location to a designated end. Typically the path is convoluted and branched (these branches can also be branched, and often leading to dead-ends) making it not obvious to the naked eye the correct path to take (even when exposed to a God’s eye view from above with all information exposed).</a:t>
            </a:r>
          </a:p>
          <a:p>
            <a:pPr algn="just"/>
            <a:endParaRPr lang="en-IN" sz="2800" dirty="0"/>
          </a:p>
          <a:p>
            <a:pPr algn="just"/>
            <a:r>
              <a:rPr lang="en-IN" sz="2800" dirty="0"/>
              <a:t>Mazes are even more challenging to solve when you are inside one and are only exposed to the information you can immediately see!</a:t>
            </a:r>
          </a:p>
        </p:txBody>
      </p:sp>
      <p:sp>
        <p:nvSpPr>
          <p:cNvPr id="2" name="Rectangle 1">
            <a:extLst>
              <a:ext uri="{FF2B5EF4-FFF2-40B4-BE49-F238E27FC236}">
                <a16:creationId xmlns:a16="http://schemas.microsoft.com/office/drawing/2014/main" id="{69CFACC7-D049-41BC-A93C-3E9DA1A1482D}"/>
              </a:ext>
            </a:extLst>
          </p:cNvPr>
          <p:cNvSpPr/>
          <p:nvPr/>
        </p:nvSpPr>
        <p:spPr>
          <a:xfrm>
            <a:off x="2984645" y="106017"/>
            <a:ext cx="489749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What is a Maze?</a:t>
            </a:r>
          </a:p>
        </p:txBody>
      </p:sp>
    </p:spTree>
    <p:extLst>
      <p:ext uri="{BB962C8B-B14F-4D97-AF65-F5344CB8AC3E}">
        <p14:creationId xmlns:p14="http://schemas.microsoft.com/office/powerpoint/2010/main" val="223653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7D2B4-F1BC-4399-826C-109DBC8C5C5C}"/>
              </a:ext>
            </a:extLst>
          </p:cNvPr>
          <p:cNvSpPr txBox="1"/>
          <p:nvPr/>
        </p:nvSpPr>
        <p:spPr>
          <a:xfrm>
            <a:off x="826476" y="739576"/>
            <a:ext cx="4448909" cy="2062103"/>
          </a:xfrm>
          <a:prstGeom prst="rect">
            <a:avLst/>
          </a:prstGeom>
          <a:solidFill>
            <a:schemeClr val="accent1">
              <a:lumMod val="20000"/>
              <a:lumOff val="80000"/>
            </a:schemeClr>
          </a:solidFill>
        </p:spPr>
        <p:txBody>
          <a:bodyPr wrap="square">
            <a:spAutoFit/>
          </a:bodyPr>
          <a:lstStyle/>
          <a:p>
            <a:r>
              <a:rPr lang="en-IN" sz="3200" b="0" i="0" u="none" strike="noStrike" baseline="0" dirty="0">
                <a:solidFill>
                  <a:srgbClr val="000000"/>
                </a:solidFill>
                <a:latin typeface="Courier New" panose="02070309020205020404" pitchFamily="49" charset="0"/>
              </a:rPr>
              <a:t>n = 10;</a:t>
            </a:r>
          </a:p>
          <a:p>
            <a:r>
              <a:rPr lang="en-IN" sz="3200" b="0" i="0" u="none" strike="noStrike" baseline="0" dirty="0">
                <a:solidFill>
                  <a:srgbClr val="000000"/>
                </a:solidFill>
                <a:latin typeface="Courier New" panose="02070309020205020404" pitchFamily="49" charset="0"/>
              </a:rPr>
              <a:t>R = </a:t>
            </a:r>
            <a:r>
              <a:rPr lang="en-IN" sz="3200" b="0" i="0" u="none" strike="noStrike" baseline="0" dirty="0">
                <a:solidFill>
                  <a:srgbClr val="A020F0"/>
                </a:solidFill>
                <a:latin typeface="Courier New" panose="02070309020205020404" pitchFamily="49" charset="0"/>
              </a:rPr>
              <a:t>'S'</a:t>
            </a:r>
            <a:r>
              <a:rPr lang="en-IN" sz="3200" b="0" i="0" u="none" strike="noStrike" baseline="0" dirty="0">
                <a:solidFill>
                  <a:srgbClr val="000000"/>
                </a:solidFill>
                <a:latin typeface="Courier New" panose="02070309020205020404" pitchFamily="49" charset="0"/>
              </a:rPr>
              <a:t>;</a:t>
            </a:r>
          </a:p>
          <a:p>
            <a:r>
              <a:rPr lang="en-IN" sz="3200" b="0" i="0" u="none" strike="noStrike" baseline="0" dirty="0">
                <a:solidFill>
                  <a:srgbClr val="000000"/>
                </a:solidFill>
                <a:latin typeface="Courier New" panose="02070309020205020404" pitchFamily="49" charset="0"/>
              </a:rPr>
              <a:t>G = </a:t>
            </a:r>
            <a:r>
              <a:rPr lang="en-IN" sz="3200" b="0" i="0" u="none" strike="noStrike" baseline="0" dirty="0" err="1">
                <a:solidFill>
                  <a:srgbClr val="000000"/>
                </a:solidFill>
                <a:latin typeface="Courier New" panose="02070309020205020404" pitchFamily="49" charset="0"/>
              </a:rPr>
              <a:t>numgrid</a:t>
            </a:r>
            <a:r>
              <a:rPr lang="en-IN" sz="3200" b="0" i="0" u="none" strike="noStrike" baseline="0" dirty="0">
                <a:solidFill>
                  <a:srgbClr val="000000"/>
                </a:solidFill>
                <a:latin typeface="Courier New" panose="02070309020205020404" pitchFamily="49" charset="0"/>
              </a:rPr>
              <a:t>(</a:t>
            </a:r>
            <a:r>
              <a:rPr lang="en-IN" sz="3200" b="0" i="0" u="none" strike="noStrike" baseline="0" dirty="0" err="1">
                <a:solidFill>
                  <a:srgbClr val="000000"/>
                </a:solidFill>
                <a:latin typeface="Courier New" panose="02070309020205020404" pitchFamily="49" charset="0"/>
              </a:rPr>
              <a:t>R,n</a:t>
            </a:r>
            <a:r>
              <a:rPr lang="en-IN" sz="3200" b="0" i="0" u="none" strike="noStrike" baseline="0" dirty="0">
                <a:solidFill>
                  <a:srgbClr val="000000"/>
                </a:solidFill>
                <a:latin typeface="Courier New" panose="02070309020205020404" pitchFamily="49" charset="0"/>
              </a:rPr>
              <a:t>);</a:t>
            </a:r>
          </a:p>
          <a:p>
            <a:r>
              <a:rPr lang="en-IN" sz="3200" b="0" i="0" u="none" strike="noStrike" baseline="0" dirty="0">
                <a:solidFill>
                  <a:srgbClr val="000000"/>
                </a:solidFill>
                <a:latin typeface="Courier New" panose="02070309020205020404" pitchFamily="49" charset="0"/>
              </a:rPr>
              <a:t>spy(G)</a:t>
            </a:r>
          </a:p>
        </p:txBody>
      </p:sp>
      <p:pic>
        <p:nvPicPr>
          <p:cNvPr id="7" name="Picture 6">
            <a:extLst>
              <a:ext uri="{FF2B5EF4-FFF2-40B4-BE49-F238E27FC236}">
                <a16:creationId xmlns:a16="http://schemas.microsoft.com/office/drawing/2014/main" id="{5999E77D-980D-424F-8A93-7F58F3CBBE7F}"/>
              </a:ext>
            </a:extLst>
          </p:cNvPr>
          <p:cNvPicPr>
            <a:picLocks noChangeAspect="1"/>
          </p:cNvPicPr>
          <p:nvPr/>
        </p:nvPicPr>
        <p:blipFill>
          <a:blip r:embed="rId2"/>
          <a:stretch>
            <a:fillRect/>
          </a:stretch>
        </p:blipFill>
        <p:spPr>
          <a:xfrm>
            <a:off x="5425441" y="739577"/>
            <a:ext cx="5546187" cy="4159640"/>
          </a:xfrm>
          <a:prstGeom prst="rect">
            <a:avLst/>
          </a:prstGeom>
        </p:spPr>
      </p:pic>
    </p:spTree>
    <p:extLst>
      <p:ext uri="{BB962C8B-B14F-4D97-AF65-F5344CB8AC3E}">
        <p14:creationId xmlns:p14="http://schemas.microsoft.com/office/powerpoint/2010/main" val="3800937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13A5F2-88AF-48E2-A62B-8396B0CC4283}"/>
              </a:ext>
            </a:extLst>
          </p:cNvPr>
          <p:cNvGrpSpPr/>
          <p:nvPr/>
        </p:nvGrpSpPr>
        <p:grpSpPr>
          <a:xfrm>
            <a:off x="-3696" y="229864"/>
            <a:ext cx="11924304" cy="4937235"/>
            <a:chOff x="-62944" y="-9287"/>
            <a:chExt cx="11924304" cy="4937235"/>
          </a:xfrm>
        </p:grpSpPr>
        <p:sp>
          <p:nvSpPr>
            <p:cNvPr id="2" name="Rectangle 1">
              <a:extLst>
                <a:ext uri="{FF2B5EF4-FFF2-40B4-BE49-F238E27FC236}">
                  <a16:creationId xmlns:a16="http://schemas.microsoft.com/office/drawing/2014/main" id="{561BF77A-426D-48BD-8CD3-A3C7D932C0D3}"/>
                </a:ext>
              </a:extLst>
            </p:cNvPr>
            <p:cNvSpPr/>
            <p:nvPr/>
          </p:nvSpPr>
          <p:spPr>
            <a:xfrm>
              <a:off x="-62944" y="1101573"/>
              <a:ext cx="8636339" cy="317009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just"/>
              <a:endParaRPr lang="en-US" sz="3600" b="1" dirty="0">
                <a:ln/>
                <a:solidFill>
                  <a:schemeClr val="accent4"/>
                </a:solidFill>
              </a:endParaRPr>
            </a:p>
            <a:p>
              <a:r>
                <a:rPr lang="en-US" sz="2400" b="1" cap="none" spc="0" dirty="0">
                  <a:ln/>
                  <a:solidFill>
                    <a:schemeClr val="accent4"/>
                  </a:solidFill>
                  <a:effectLst/>
                </a:rPr>
                <a:t>1. A grid B of </a:t>
              </a:r>
              <a:r>
                <a:rPr lang="en-US" sz="2400" b="1" cap="none" spc="0" dirty="0" err="1">
                  <a:ln/>
                  <a:solidFill>
                    <a:schemeClr val="accent4"/>
                  </a:solidFill>
                  <a:effectLst/>
                </a:rPr>
                <a:t>nxn</a:t>
              </a:r>
              <a:r>
                <a:rPr lang="en-US" sz="2400" b="1" cap="none" spc="0" dirty="0">
                  <a:ln/>
                  <a:solidFill>
                    <a:schemeClr val="accent4"/>
                  </a:solidFill>
                  <a:effectLst/>
                </a:rPr>
                <a:t> nodes that defines </a:t>
              </a:r>
              <a:r>
                <a:rPr lang="en-US" sz="2400" b="1" cap="none" spc="0" dirty="0" err="1">
                  <a:ln/>
                  <a:solidFill>
                    <a:schemeClr val="accent4"/>
                  </a:solidFill>
                  <a:effectLst/>
                </a:rPr>
                <a:t>nxn</a:t>
              </a:r>
              <a:r>
                <a:rPr lang="en-US" sz="2400" b="1" cap="none" spc="0" dirty="0">
                  <a:ln/>
                  <a:solidFill>
                    <a:schemeClr val="accent4"/>
                  </a:solidFill>
                  <a:effectLst/>
                </a:rPr>
                <a:t> cells </a:t>
              </a:r>
            </a:p>
            <a:p>
              <a:pPr algn="just"/>
              <a:r>
                <a:rPr lang="en-US" sz="2800" b="1" cap="none" spc="0" dirty="0">
                  <a:ln/>
                  <a:solidFill>
                    <a:schemeClr val="accent4"/>
                  </a:solidFill>
                  <a:effectLst/>
                </a:rPr>
                <a:t>2. A grid C of </a:t>
              </a:r>
              <a:r>
                <a:rPr lang="en-US" sz="2800" b="1" cap="none" spc="0" dirty="0" err="1">
                  <a:ln/>
                  <a:solidFill>
                    <a:schemeClr val="accent4"/>
                  </a:solidFill>
                  <a:effectLst/>
                </a:rPr>
                <a:t>mxm</a:t>
              </a:r>
              <a:r>
                <a:rPr lang="en-US" sz="2800" b="1" cap="none" spc="0" dirty="0">
                  <a:ln/>
                  <a:solidFill>
                    <a:schemeClr val="accent4"/>
                  </a:solidFill>
                  <a:effectLst/>
                </a:rPr>
                <a:t> nodes that defines </a:t>
              </a:r>
              <a:r>
                <a:rPr lang="en-US" sz="2800" b="1" cap="none" spc="0" dirty="0" err="1">
                  <a:ln/>
                  <a:solidFill>
                    <a:schemeClr val="accent4"/>
                  </a:solidFill>
                  <a:effectLst/>
                </a:rPr>
                <a:t>mxm</a:t>
              </a:r>
              <a:r>
                <a:rPr lang="en-US" sz="2800" b="1" cap="none" spc="0" dirty="0">
                  <a:ln/>
                  <a:solidFill>
                    <a:schemeClr val="accent4"/>
                  </a:solidFill>
                  <a:effectLst/>
                </a:rPr>
                <a:t> </a:t>
              </a:r>
              <a:r>
                <a:rPr lang="en-US" sz="2800" b="1" cap="none" spc="0" dirty="0" err="1">
                  <a:ln/>
                  <a:solidFill>
                    <a:schemeClr val="accent4"/>
                  </a:solidFill>
                  <a:effectLst/>
                </a:rPr>
                <a:t>centres</a:t>
              </a:r>
              <a:r>
                <a:rPr lang="en-US" sz="2800" b="1" cap="none" spc="0" dirty="0">
                  <a:ln/>
                  <a:solidFill>
                    <a:schemeClr val="accent4"/>
                  </a:solidFill>
                  <a:effectLst/>
                </a:rPr>
                <a:t> </a:t>
              </a:r>
            </a:p>
            <a:p>
              <a:pPr algn="just"/>
              <a:r>
                <a:rPr lang="en-US" sz="2800" b="1" dirty="0">
                  <a:ln/>
                  <a:solidFill>
                    <a:schemeClr val="accent4"/>
                  </a:solidFill>
                </a:rPr>
                <a:t>      of grid B. So, the size of grid C is (  n-1)x(n-1); </a:t>
              </a:r>
            </a:p>
            <a:p>
              <a:pPr algn="just"/>
              <a:r>
                <a:rPr lang="en-US" sz="2800" b="1" cap="none" spc="0" dirty="0">
                  <a:ln/>
                  <a:solidFill>
                    <a:schemeClr val="accent4"/>
                  </a:solidFill>
                  <a:effectLst/>
                </a:rPr>
                <a:t>        that is m=n-1</a:t>
              </a:r>
            </a:p>
            <a:p>
              <a:pPr algn="just"/>
              <a:r>
                <a:rPr lang="en-US" sz="2800" b="1" dirty="0">
                  <a:ln/>
                  <a:solidFill>
                    <a:schemeClr val="accent4"/>
                  </a:solidFill>
                </a:rPr>
                <a:t>3.  A function to compute which walls to open in grid B</a:t>
              </a:r>
            </a:p>
            <a:p>
              <a:pPr algn="just"/>
              <a:r>
                <a:rPr lang="en-US" sz="2800" b="1" cap="none" spc="0" dirty="0">
                  <a:ln/>
                  <a:solidFill>
                    <a:schemeClr val="accent4"/>
                  </a:solidFill>
                  <a:effectLst/>
                </a:rPr>
                <a:t>       as nodes in C are traversed based on the algorithm</a:t>
              </a:r>
            </a:p>
          </p:txBody>
        </p:sp>
        <p:sp>
          <p:nvSpPr>
            <p:cNvPr id="3" name="Rectangle 2">
              <a:extLst>
                <a:ext uri="{FF2B5EF4-FFF2-40B4-BE49-F238E27FC236}">
                  <a16:creationId xmlns:a16="http://schemas.microsoft.com/office/drawing/2014/main" id="{947475CE-BA97-484A-A5FF-24312941B494}"/>
                </a:ext>
              </a:extLst>
            </p:cNvPr>
            <p:cNvSpPr/>
            <p:nvPr/>
          </p:nvSpPr>
          <p:spPr>
            <a:xfrm>
              <a:off x="566121" y="-9287"/>
              <a:ext cx="646491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Crux of the algorithm </a:t>
              </a:r>
              <a:endParaRPr lang="en-IN" sz="5400" b="1" cap="none" spc="0" dirty="0">
                <a:ln/>
                <a:solidFill>
                  <a:schemeClr val="accent3"/>
                </a:solidFill>
                <a:effectLst/>
              </a:endParaRPr>
            </a:p>
          </p:txBody>
        </p:sp>
        <p:pic>
          <p:nvPicPr>
            <p:cNvPr id="4" name="Picture 3">
              <a:extLst>
                <a:ext uri="{FF2B5EF4-FFF2-40B4-BE49-F238E27FC236}">
                  <a16:creationId xmlns:a16="http://schemas.microsoft.com/office/drawing/2014/main" id="{5A627C35-58E0-4E18-A278-5E7E36C1F1F3}"/>
                </a:ext>
              </a:extLst>
            </p:cNvPr>
            <p:cNvPicPr>
              <a:picLocks noChangeAspect="1"/>
            </p:cNvPicPr>
            <p:nvPr/>
          </p:nvPicPr>
          <p:blipFill>
            <a:blip r:embed="rId2"/>
            <a:stretch>
              <a:fillRect/>
            </a:stretch>
          </p:blipFill>
          <p:spPr>
            <a:xfrm>
              <a:off x="8551865" y="49580"/>
              <a:ext cx="3257153" cy="2442865"/>
            </a:xfrm>
            <a:prstGeom prst="rect">
              <a:avLst/>
            </a:prstGeom>
          </p:spPr>
        </p:pic>
        <p:pic>
          <p:nvPicPr>
            <p:cNvPr id="5" name="Picture 4">
              <a:extLst>
                <a:ext uri="{FF2B5EF4-FFF2-40B4-BE49-F238E27FC236}">
                  <a16:creationId xmlns:a16="http://schemas.microsoft.com/office/drawing/2014/main" id="{E5321F5F-9802-4753-BD88-9BF46182BB70}"/>
                </a:ext>
              </a:extLst>
            </p:cNvPr>
            <p:cNvPicPr>
              <a:picLocks noChangeAspect="1"/>
            </p:cNvPicPr>
            <p:nvPr/>
          </p:nvPicPr>
          <p:blipFill>
            <a:blip r:embed="rId3"/>
            <a:stretch>
              <a:fillRect/>
            </a:stretch>
          </p:blipFill>
          <p:spPr>
            <a:xfrm>
              <a:off x="8499521" y="2406569"/>
              <a:ext cx="3361839" cy="2521379"/>
            </a:xfrm>
            <a:prstGeom prst="rect">
              <a:avLst/>
            </a:prstGeom>
          </p:spPr>
        </p:pic>
        <p:cxnSp>
          <p:nvCxnSpPr>
            <p:cNvPr id="7" name="Straight Arrow Connector 6">
              <a:extLst>
                <a:ext uri="{FF2B5EF4-FFF2-40B4-BE49-F238E27FC236}">
                  <a16:creationId xmlns:a16="http://schemas.microsoft.com/office/drawing/2014/main" id="{B476F73D-023D-4301-9228-FD8B8D05819C}"/>
                </a:ext>
              </a:extLst>
            </p:cNvPr>
            <p:cNvCxnSpPr>
              <a:cxnSpLocks/>
            </p:cNvCxnSpPr>
            <p:nvPr/>
          </p:nvCxnSpPr>
          <p:spPr>
            <a:xfrm flipV="1">
              <a:off x="1319386" y="999388"/>
              <a:ext cx="8036649" cy="76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5576BD-9285-4E77-88F9-4A09D89627FD}"/>
                </a:ext>
              </a:extLst>
            </p:cNvPr>
            <p:cNvSpPr txBox="1"/>
            <p:nvPr/>
          </p:nvSpPr>
          <p:spPr>
            <a:xfrm>
              <a:off x="7487423" y="999387"/>
              <a:ext cx="905361" cy="369332"/>
            </a:xfrm>
            <a:prstGeom prst="rect">
              <a:avLst/>
            </a:prstGeom>
            <a:noFill/>
          </p:spPr>
          <p:txBody>
            <a:bodyPr wrap="square" rtlCol="0">
              <a:spAutoFit/>
            </a:bodyPr>
            <a:lstStyle/>
            <a:p>
              <a:r>
                <a:rPr lang="en-IN" dirty="0"/>
                <a:t>n=4</a:t>
              </a:r>
            </a:p>
          </p:txBody>
        </p:sp>
        <p:cxnSp>
          <p:nvCxnSpPr>
            <p:cNvPr id="10" name="Straight Arrow Connector 9">
              <a:extLst>
                <a:ext uri="{FF2B5EF4-FFF2-40B4-BE49-F238E27FC236}">
                  <a16:creationId xmlns:a16="http://schemas.microsoft.com/office/drawing/2014/main" id="{E19D2061-666E-405F-9835-C761B1628D2B}"/>
                </a:ext>
              </a:extLst>
            </p:cNvPr>
            <p:cNvCxnSpPr/>
            <p:nvPr/>
          </p:nvCxnSpPr>
          <p:spPr>
            <a:xfrm>
              <a:off x="6766712" y="2416260"/>
              <a:ext cx="2319131" cy="887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4805BA-98B3-4A62-91DB-4C34FE626485}"/>
                </a:ext>
              </a:extLst>
            </p:cNvPr>
            <p:cNvSpPr txBox="1"/>
            <p:nvPr/>
          </p:nvSpPr>
          <p:spPr>
            <a:xfrm>
              <a:off x="8131634" y="2286028"/>
              <a:ext cx="905361" cy="369332"/>
            </a:xfrm>
            <a:prstGeom prst="rect">
              <a:avLst/>
            </a:prstGeom>
            <a:noFill/>
          </p:spPr>
          <p:txBody>
            <a:bodyPr wrap="square" rtlCol="0">
              <a:spAutoFit/>
            </a:bodyPr>
            <a:lstStyle/>
            <a:p>
              <a:r>
                <a:rPr lang="en-IN" dirty="0"/>
                <a:t>m=3</a:t>
              </a:r>
            </a:p>
          </p:txBody>
        </p:sp>
        <p:sp>
          <p:nvSpPr>
            <p:cNvPr id="12" name="Freeform: Shape 11">
              <a:extLst>
                <a:ext uri="{FF2B5EF4-FFF2-40B4-BE49-F238E27FC236}">
                  <a16:creationId xmlns:a16="http://schemas.microsoft.com/office/drawing/2014/main" id="{25E5DCDF-9DA0-4C37-9216-C5D669A19612}"/>
                </a:ext>
              </a:extLst>
            </p:cNvPr>
            <p:cNvSpPr/>
            <p:nvPr/>
          </p:nvSpPr>
          <p:spPr>
            <a:xfrm>
              <a:off x="9660835" y="3034748"/>
              <a:ext cx="1192695" cy="1139687"/>
            </a:xfrm>
            <a:custGeom>
              <a:avLst/>
              <a:gdLst>
                <a:gd name="connsiteX0" fmla="*/ 0 w 1192695"/>
                <a:gd name="connsiteY0" fmla="*/ 0 h 1139687"/>
                <a:gd name="connsiteX1" fmla="*/ 1192695 w 1192695"/>
                <a:gd name="connsiteY1" fmla="*/ 13252 h 1139687"/>
                <a:gd name="connsiteX2" fmla="*/ 1192695 w 1192695"/>
                <a:gd name="connsiteY2" fmla="*/ 1139687 h 1139687"/>
                <a:gd name="connsiteX3" fmla="*/ 26504 w 1192695"/>
                <a:gd name="connsiteY3" fmla="*/ 1139687 h 1139687"/>
                <a:gd name="connsiteX4" fmla="*/ 0 w 1192695"/>
                <a:gd name="connsiteY4" fmla="*/ 0 h 113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695" h="1139687">
                  <a:moveTo>
                    <a:pt x="0" y="0"/>
                  </a:moveTo>
                  <a:lnTo>
                    <a:pt x="1192695" y="13252"/>
                  </a:lnTo>
                  <a:lnTo>
                    <a:pt x="1192695" y="1139687"/>
                  </a:lnTo>
                  <a:lnTo>
                    <a:pt x="26504" y="1139687"/>
                  </a:lnTo>
                  <a:lnTo>
                    <a:pt x="0" y="0"/>
                  </a:lnTo>
                  <a:close/>
                </a:path>
              </a:pathLst>
            </a:cu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9605E478-ECFB-46EF-99FA-BB23B30335B4}"/>
                </a:ext>
              </a:extLst>
            </p:cNvPr>
            <p:cNvSpPr/>
            <p:nvPr/>
          </p:nvSpPr>
          <p:spPr>
            <a:xfrm>
              <a:off x="9650437" y="3615397"/>
              <a:ext cx="1181686" cy="0"/>
            </a:xfrm>
            <a:custGeom>
              <a:avLst/>
              <a:gdLst>
                <a:gd name="connsiteX0" fmla="*/ 0 w 1181686"/>
                <a:gd name="connsiteY0" fmla="*/ 0 h 0"/>
                <a:gd name="connsiteX1" fmla="*/ 1181686 w 1181686"/>
                <a:gd name="connsiteY1" fmla="*/ 0 h 0"/>
              </a:gdLst>
              <a:ahLst/>
              <a:cxnLst>
                <a:cxn ang="0">
                  <a:pos x="connsiteX0" y="connsiteY0"/>
                </a:cxn>
                <a:cxn ang="0">
                  <a:pos x="connsiteX1" y="connsiteY1"/>
                </a:cxn>
              </a:cxnLst>
              <a:rect l="l" t="t" r="r" b="b"/>
              <a:pathLst>
                <a:path w="1181686">
                  <a:moveTo>
                    <a:pt x="0" y="0"/>
                  </a:moveTo>
                  <a:lnTo>
                    <a:pt x="1181686" y="0"/>
                  </a:lnTo>
                </a:path>
              </a:pathLst>
            </a:cu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F80BD111-7380-4C01-9C3B-96238162644C}"/>
                </a:ext>
              </a:extLst>
            </p:cNvPr>
            <p:cNvSpPr/>
            <p:nvPr/>
          </p:nvSpPr>
          <p:spPr>
            <a:xfrm>
              <a:off x="10227212" y="3038622"/>
              <a:ext cx="14068" cy="1139483"/>
            </a:xfrm>
            <a:custGeom>
              <a:avLst/>
              <a:gdLst>
                <a:gd name="connsiteX0" fmla="*/ 0 w 14068"/>
                <a:gd name="connsiteY0" fmla="*/ 0 h 1139483"/>
                <a:gd name="connsiteX1" fmla="*/ 14068 w 14068"/>
                <a:gd name="connsiteY1" fmla="*/ 1139483 h 1139483"/>
              </a:gdLst>
              <a:ahLst/>
              <a:cxnLst>
                <a:cxn ang="0">
                  <a:pos x="connsiteX0" y="connsiteY0"/>
                </a:cxn>
                <a:cxn ang="0">
                  <a:pos x="connsiteX1" y="connsiteY1"/>
                </a:cxn>
              </a:cxnLst>
              <a:rect l="l" t="t" r="r" b="b"/>
              <a:pathLst>
                <a:path w="14068" h="1139483">
                  <a:moveTo>
                    <a:pt x="0" y="0"/>
                  </a:moveTo>
                  <a:lnTo>
                    <a:pt x="14068" y="1139483"/>
                  </a:lnTo>
                </a:path>
              </a:pathLst>
            </a:cu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Rectangle 15">
            <a:extLst>
              <a:ext uri="{FF2B5EF4-FFF2-40B4-BE49-F238E27FC236}">
                <a16:creationId xmlns:a16="http://schemas.microsoft.com/office/drawing/2014/main" id="{1AC7C84B-F43E-46F2-A3ED-0A413837DFE7}"/>
              </a:ext>
            </a:extLst>
          </p:cNvPr>
          <p:cNvSpPr/>
          <p:nvPr/>
        </p:nvSpPr>
        <p:spPr>
          <a:xfrm>
            <a:off x="11101643" y="809347"/>
            <a:ext cx="572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a:t>
            </a:r>
          </a:p>
        </p:txBody>
      </p:sp>
      <p:sp>
        <p:nvSpPr>
          <p:cNvPr id="17" name="Rectangle 16">
            <a:extLst>
              <a:ext uri="{FF2B5EF4-FFF2-40B4-BE49-F238E27FC236}">
                <a16:creationId xmlns:a16="http://schemas.microsoft.com/office/drawing/2014/main" id="{B01DCD1B-D88D-4219-9C68-DCD9BDCD2E2B}"/>
              </a:ext>
            </a:extLst>
          </p:cNvPr>
          <p:cNvSpPr/>
          <p:nvPr/>
        </p:nvSpPr>
        <p:spPr>
          <a:xfrm>
            <a:off x="11154880" y="4958070"/>
            <a:ext cx="572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a:t>
            </a:r>
          </a:p>
        </p:txBody>
      </p:sp>
      <p:cxnSp>
        <p:nvCxnSpPr>
          <p:cNvPr id="23" name="Straight Arrow Connector 22">
            <a:extLst>
              <a:ext uri="{FF2B5EF4-FFF2-40B4-BE49-F238E27FC236}">
                <a16:creationId xmlns:a16="http://schemas.microsoft.com/office/drawing/2014/main" id="{2D8DF6C2-8CD5-488C-8D09-24EFAC8FF60D}"/>
              </a:ext>
            </a:extLst>
          </p:cNvPr>
          <p:cNvCxnSpPr/>
          <p:nvPr/>
        </p:nvCxnSpPr>
        <p:spPr>
          <a:xfrm>
            <a:off x="10733649" y="3854548"/>
            <a:ext cx="633046" cy="131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5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A3DBE15-25CC-4014-A766-14F7B0C39976}"/>
              </a:ext>
            </a:extLst>
          </p:cNvPr>
          <p:cNvSpPr/>
          <p:nvPr/>
        </p:nvSpPr>
        <p:spPr>
          <a:xfrm>
            <a:off x="310831" y="5163046"/>
            <a:ext cx="8811387" cy="584775"/>
          </a:xfrm>
          <a:prstGeom prst="rect">
            <a:avLst/>
          </a:prstGeom>
          <a:solidFill>
            <a:srgbClr val="002060"/>
          </a:solid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Which wall to break in terms of node numbers in B</a:t>
            </a:r>
          </a:p>
        </p:txBody>
      </p:sp>
      <p:grpSp>
        <p:nvGrpSpPr>
          <p:cNvPr id="19" name="Group 18">
            <a:extLst>
              <a:ext uri="{FF2B5EF4-FFF2-40B4-BE49-F238E27FC236}">
                <a16:creationId xmlns:a16="http://schemas.microsoft.com/office/drawing/2014/main" id="{97F5EC49-0E9A-4495-A0E2-71965CC7BA17}"/>
              </a:ext>
            </a:extLst>
          </p:cNvPr>
          <p:cNvGrpSpPr/>
          <p:nvPr/>
        </p:nvGrpSpPr>
        <p:grpSpPr>
          <a:xfrm>
            <a:off x="664769" y="1997138"/>
            <a:ext cx="5367085" cy="2863724"/>
            <a:chOff x="2173198" y="1907051"/>
            <a:chExt cx="5367085" cy="2863724"/>
          </a:xfrm>
        </p:grpSpPr>
        <p:pic>
          <p:nvPicPr>
            <p:cNvPr id="2" name="Picture 1">
              <a:extLst>
                <a:ext uri="{FF2B5EF4-FFF2-40B4-BE49-F238E27FC236}">
                  <a16:creationId xmlns:a16="http://schemas.microsoft.com/office/drawing/2014/main" id="{E622489C-2D0D-4965-AFB4-8CFE505B0D83}"/>
                </a:ext>
              </a:extLst>
            </p:cNvPr>
            <p:cNvPicPr>
              <a:picLocks noChangeAspect="1"/>
            </p:cNvPicPr>
            <p:nvPr/>
          </p:nvPicPr>
          <p:blipFill>
            <a:blip r:embed="rId2"/>
            <a:stretch>
              <a:fillRect/>
            </a:stretch>
          </p:blipFill>
          <p:spPr>
            <a:xfrm>
              <a:off x="2173198" y="1907051"/>
              <a:ext cx="2276475" cy="2171700"/>
            </a:xfrm>
            <a:prstGeom prst="rect">
              <a:avLst/>
            </a:prstGeom>
          </p:spPr>
        </p:pic>
        <p:pic>
          <p:nvPicPr>
            <p:cNvPr id="3" name="Picture 2">
              <a:extLst>
                <a:ext uri="{FF2B5EF4-FFF2-40B4-BE49-F238E27FC236}">
                  <a16:creationId xmlns:a16="http://schemas.microsoft.com/office/drawing/2014/main" id="{858F4FA3-62A2-4CA1-9831-E663C5C7BE5C}"/>
                </a:ext>
              </a:extLst>
            </p:cNvPr>
            <p:cNvPicPr>
              <a:picLocks noChangeAspect="1"/>
            </p:cNvPicPr>
            <p:nvPr/>
          </p:nvPicPr>
          <p:blipFill>
            <a:blip r:embed="rId3"/>
            <a:stretch>
              <a:fillRect/>
            </a:stretch>
          </p:blipFill>
          <p:spPr>
            <a:xfrm>
              <a:off x="5556738" y="2046890"/>
              <a:ext cx="1983545" cy="1918423"/>
            </a:xfrm>
            <a:prstGeom prst="rect">
              <a:avLst/>
            </a:prstGeom>
          </p:spPr>
        </p:pic>
        <p:sp>
          <p:nvSpPr>
            <p:cNvPr id="4" name="Oval 3">
              <a:extLst>
                <a:ext uri="{FF2B5EF4-FFF2-40B4-BE49-F238E27FC236}">
                  <a16:creationId xmlns:a16="http://schemas.microsoft.com/office/drawing/2014/main" id="{29CBDD16-A86A-4149-ABF8-1E2C66A03D97}"/>
                </a:ext>
              </a:extLst>
            </p:cNvPr>
            <p:cNvSpPr/>
            <p:nvPr/>
          </p:nvSpPr>
          <p:spPr>
            <a:xfrm>
              <a:off x="2565010" y="2295379"/>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A7600F46-F043-4FC4-B091-149C6FD5CDE7}"/>
                </a:ext>
              </a:extLst>
            </p:cNvPr>
            <p:cNvSpPr/>
            <p:nvPr/>
          </p:nvSpPr>
          <p:spPr>
            <a:xfrm>
              <a:off x="2565009" y="2915529"/>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4E8197B-3B57-4C28-BBAE-2907D5A3D91E}"/>
                </a:ext>
              </a:extLst>
            </p:cNvPr>
            <p:cNvSpPr/>
            <p:nvPr/>
          </p:nvSpPr>
          <p:spPr>
            <a:xfrm>
              <a:off x="2597833" y="3566159"/>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946992AA-68EA-4DCC-AD95-94876783A3A6}"/>
                </a:ext>
              </a:extLst>
            </p:cNvPr>
            <p:cNvSpPr/>
            <p:nvPr/>
          </p:nvSpPr>
          <p:spPr>
            <a:xfrm>
              <a:off x="3311435" y="2295379"/>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94EBB92B-5EB3-48D0-B3AD-CE2AFA78F558}"/>
                </a:ext>
              </a:extLst>
            </p:cNvPr>
            <p:cNvSpPr/>
            <p:nvPr/>
          </p:nvSpPr>
          <p:spPr>
            <a:xfrm>
              <a:off x="3907805" y="2293034"/>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502F9DE-2550-4C86-B478-F5E6B7B31961}"/>
                </a:ext>
              </a:extLst>
            </p:cNvPr>
            <p:cNvSpPr/>
            <p:nvPr/>
          </p:nvSpPr>
          <p:spPr>
            <a:xfrm>
              <a:off x="3236407" y="2910840"/>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21FDFEA-FCA0-4A39-B05E-B3BD4F5166C1}"/>
                </a:ext>
              </a:extLst>
            </p:cNvPr>
            <p:cNvSpPr/>
            <p:nvPr/>
          </p:nvSpPr>
          <p:spPr>
            <a:xfrm>
              <a:off x="3917183" y="2928729"/>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763BCEA-7949-48A6-AA47-87EF1A5ED566}"/>
                </a:ext>
              </a:extLst>
            </p:cNvPr>
            <p:cNvSpPr/>
            <p:nvPr/>
          </p:nvSpPr>
          <p:spPr>
            <a:xfrm>
              <a:off x="3873709" y="3564424"/>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D4D1588-7FFB-4951-A3F1-26384CF7AEB1}"/>
                </a:ext>
              </a:extLst>
            </p:cNvPr>
            <p:cNvSpPr/>
            <p:nvPr/>
          </p:nvSpPr>
          <p:spPr>
            <a:xfrm>
              <a:off x="3198258" y="3538024"/>
              <a:ext cx="150055" cy="154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CF50EE1C-4CBD-4092-B0AC-539DFA483E9B}"/>
                </a:ext>
              </a:extLst>
            </p:cNvPr>
            <p:cNvSpPr/>
            <p:nvPr/>
          </p:nvSpPr>
          <p:spPr>
            <a:xfrm>
              <a:off x="2672862" y="2391508"/>
              <a:ext cx="731520" cy="0"/>
            </a:xfrm>
            <a:custGeom>
              <a:avLst/>
              <a:gdLst>
                <a:gd name="connsiteX0" fmla="*/ 0 w 731520"/>
                <a:gd name="connsiteY0" fmla="*/ 0 h 0"/>
                <a:gd name="connsiteX1" fmla="*/ 731520 w 731520"/>
                <a:gd name="connsiteY1" fmla="*/ 0 h 0"/>
              </a:gdLst>
              <a:ahLst/>
              <a:cxnLst>
                <a:cxn ang="0">
                  <a:pos x="connsiteX0" y="connsiteY0"/>
                </a:cxn>
                <a:cxn ang="0">
                  <a:pos x="connsiteX1" y="connsiteY1"/>
                </a:cxn>
              </a:cxnLst>
              <a:rect l="l" t="t" r="r" b="b"/>
              <a:pathLst>
                <a:path w="731520">
                  <a:moveTo>
                    <a:pt x="0" y="0"/>
                  </a:moveTo>
                  <a:lnTo>
                    <a:pt x="73152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00374B70-AB12-4309-B461-B8564AC6B294}"/>
                </a:ext>
              </a:extLst>
            </p:cNvPr>
            <p:cNvSpPr/>
            <p:nvPr/>
          </p:nvSpPr>
          <p:spPr>
            <a:xfrm>
              <a:off x="5950634" y="2405575"/>
              <a:ext cx="548640" cy="14068"/>
            </a:xfrm>
            <a:custGeom>
              <a:avLst/>
              <a:gdLst>
                <a:gd name="connsiteX0" fmla="*/ 0 w 548640"/>
                <a:gd name="connsiteY0" fmla="*/ 14068 h 14068"/>
                <a:gd name="connsiteX1" fmla="*/ 548640 w 548640"/>
                <a:gd name="connsiteY1" fmla="*/ 0 h 14068"/>
              </a:gdLst>
              <a:ahLst/>
              <a:cxnLst>
                <a:cxn ang="0">
                  <a:pos x="connsiteX0" y="connsiteY0"/>
                </a:cxn>
                <a:cxn ang="0">
                  <a:pos x="connsiteX1" y="connsiteY1"/>
                </a:cxn>
              </a:cxnLst>
              <a:rect l="l" t="t" r="r" b="b"/>
              <a:pathLst>
                <a:path w="548640" h="14068">
                  <a:moveTo>
                    <a:pt x="0" y="14068"/>
                  </a:moveTo>
                  <a:lnTo>
                    <a:pt x="54864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CA702D3-FC7B-48F7-9958-3F1720501EA6}"/>
                </a:ext>
              </a:extLst>
            </p:cNvPr>
            <p:cNvSpPr/>
            <p:nvPr/>
          </p:nvSpPr>
          <p:spPr>
            <a:xfrm>
              <a:off x="3198258" y="3847445"/>
              <a:ext cx="572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a:t>
              </a:r>
            </a:p>
          </p:txBody>
        </p:sp>
        <p:sp>
          <p:nvSpPr>
            <p:cNvPr id="18" name="Rectangle 17">
              <a:extLst>
                <a:ext uri="{FF2B5EF4-FFF2-40B4-BE49-F238E27FC236}">
                  <a16:creationId xmlns:a16="http://schemas.microsoft.com/office/drawing/2014/main" id="{BCE396B4-A4CD-43A7-A4CD-2CCBC8BF1729}"/>
                </a:ext>
              </a:extLst>
            </p:cNvPr>
            <p:cNvSpPr/>
            <p:nvPr/>
          </p:nvSpPr>
          <p:spPr>
            <a:xfrm>
              <a:off x="6096000" y="3814818"/>
              <a:ext cx="55175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a:t>
              </a:r>
            </a:p>
          </p:txBody>
        </p:sp>
      </p:grpSp>
      <p:sp>
        <p:nvSpPr>
          <p:cNvPr id="20" name="Rectangle 19">
            <a:extLst>
              <a:ext uri="{FF2B5EF4-FFF2-40B4-BE49-F238E27FC236}">
                <a16:creationId xmlns:a16="http://schemas.microsoft.com/office/drawing/2014/main" id="{B05FD1E5-3FB1-453D-B28C-62E98EDBCBD0}"/>
              </a:ext>
            </a:extLst>
          </p:cNvPr>
          <p:cNvSpPr/>
          <p:nvPr/>
        </p:nvSpPr>
        <p:spPr>
          <a:xfrm>
            <a:off x="6096000" y="1969647"/>
            <a:ext cx="385913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Move from 1 to 4 in C</a:t>
            </a:r>
          </a:p>
        </p:txBody>
      </p:sp>
      <p:sp>
        <p:nvSpPr>
          <p:cNvPr id="21" name="Rectangle 20">
            <a:extLst>
              <a:ext uri="{FF2B5EF4-FFF2-40B4-BE49-F238E27FC236}">
                <a16:creationId xmlns:a16="http://schemas.microsoft.com/office/drawing/2014/main" id="{6714323B-3AF6-49CF-B061-7F03794E27A0}"/>
              </a:ext>
            </a:extLst>
          </p:cNvPr>
          <p:cNvSpPr/>
          <p:nvPr/>
        </p:nvSpPr>
        <p:spPr>
          <a:xfrm>
            <a:off x="10023990" y="2031203"/>
            <a:ext cx="2007153"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edge (5,6) in B</a:t>
            </a:r>
          </a:p>
        </p:txBody>
      </p:sp>
      <p:sp>
        <p:nvSpPr>
          <p:cNvPr id="22" name="Rectangle 21">
            <a:extLst>
              <a:ext uri="{FF2B5EF4-FFF2-40B4-BE49-F238E27FC236}">
                <a16:creationId xmlns:a16="http://schemas.microsoft.com/office/drawing/2014/main" id="{09C2ADEC-FC1F-4E06-94EB-DFA677B4E088}"/>
              </a:ext>
            </a:extLst>
          </p:cNvPr>
          <p:cNvSpPr/>
          <p:nvPr/>
        </p:nvSpPr>
        <p:spPr>
          <a:xfrm>
            <a:off x="6160148" y="2785911"/>
            <a:ext cx="385913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Move from 4 to 5 in C</a:t>
            </a:r>
          </a:p>
        </p:txBody>
      </p:sp>
      <p:sp>
        <p:nvSpPr>
          <p:cNvPr id="23" name="Rectangle 22">
            <a:extLst>
              <a:ext uri="{FF2B5EF4-FFF2-40B4-BE49-F238E27FC236}">
                <a16:creationId xmlns:a16="http://schemas.microsoft.com/office/drawing/2014/main" id="{1A6015D1-941F-41FF-8D94-2A71F64AD8C1}"/>
              </a:ext>
            </a:extLst>
          </p:cNvPr>
          <p:cNvSpPr/>
          <p:nvPr/>
        </p:nvSpPr>
        <p:spPr>
          <a:xfrm>
            <a:off x="10054098" y="2826802"/>
            <a:ext cx="2162644"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edge (6,10) in B</a:t>
            </a:r>
          </a:p>
        </p:txBody>
      </p:sp>
      <p:sp>
        <p:nvSpPr>
          <p:cNvPr id="24" name="Rectangle 23">
            <a:extLst>
              <a:ext uri="{FF2B5EF4-FFF2-40B4-BE49-F238E27FC236}">
                <a16:creationId xmlns:a16="http://schemas.microsoft.com/office/drawing/2014/main" id="{D6BD7D85-BF97-453B-80A5-EC77F838FF55}"/>
              </a:ext>
            </a:extLst>
          </p:cNvPr>
          <p:cNvSpPr/>
          <p:nvPr/>
        </p:nvSpPr>
        <p:spPr>
          <a:xfrm>
            <a:off x="6074537" y="3532179"/>
            <a:ext cx="385913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Move from 5 to 8 in C</a:t>
            </a:r>
          </a:p>
        </p:txBody>
      </p:sp>
      <p:sp>
        <p:nvSpPr>
          <p:cNvPr id="25" name="Rectangle 24">
            <a:extLst>
              <a:ext uri="{FF2B5EF4-FFF2-40B4-BE49-F238E27FC236}">
                <a16:creationId xmlns:a16="http://schemas.microsoft.com/office/drawing/2014/main" id="{7DD14058-044F-47D9-AE01-4DA005CDCE02}"/>
              </a:ext>
            </a:extLst>
          </p:cNvPr>
          <p:cNvSpPr/>
          <p:nvPr/>
        </p:nvSpPr>
        <p:spPr>
          <a:xfrm>
            <a:off x="9933670" y="3593735"/>
            <a:ext cx="2318135"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edge (10,11) in B</a:t>
            </a:r>
          </a:p>
        </p:txBody>
      </p:sp>
      <p:pic>
        <p:nvPicPr>
          <p:cNvPr id="27" name="Picture 26">
            <a:extLst>
              <a:ext uri="{FF2B5EF4-FFF2-40B4-BE49-F238E27FC236}">
                <a16:creationId xmlns:a16="http://schemas.microsoft.com/office/drawing/2014/main" id="{5AA2D3EF-4A75-45E0-A88B-14E92A1A99D9}"/>
              </a:ext>
            </a:extLst>
          </p:cNvPr>
          <p:cNvPicPr>
            <a:picLocks noChangeAspect="1"/>
          </p:cNvPicPr>
          <p:nvPr/>
        </p:nvPicPr>
        <p:blipFill>
          <a:blip r:embed="rId4"/>
          <a:stretch>
            <a:fillRect/>
          </a:stretch>
        </p:blipFill>
        <p:spPr>
          <a:xfrm>
            <a:off x="8285211" y="247320"/>
            <a:ext cx="1648459" cy="1672524"/>
          </a:xfrm>
          <a:prstGeom prst="rect">
            <a:avLst/>
          </a:prstGeom>
        </p:spPr>
      </p:pic>
      <p:sp>
        <p:nvSpPr>
          <p:cNvPr id="28" name="TextBox 27">
            <a:extLst>
              <a:ext uri="{FF2B5EF4-FFF2-40B4-BE49-F238E27FC236}">
                <a16:creationId xmlns:a16="http://schemas.microsoft.com/office/drawing/2014/main" id="{24CF777A-AF75-4425-A64F-DD6DA13B7902}"/>
              </a:ext>
            </a:extLst>
          </p:cNvPr>
          <p:cNvSpPr txBox="1"/>
          <p:nvPr/>
        </p:nvSpPr>
        <p:spPr>
          <a:xfrm>
            <a:off x="8025566" y="622558"/>
            <a:ext cx="309700" cy="369332"/>
          </a:xfrm>
          <a:prstGeom prst="rect">
            <a:avLst/>
          </a:prstGeom>
          <a:noFill/>
        </p:spPr>
        <p:txBody>
          <a:bodyPr wrap="none" rtlCol="0">
            <a:spAutoFit/>
          </a:bodyPr>
          <a:lstStyle/>
          <a:p>
            <a:r>
              <a:rPr lang="en-IN" dirty="0"/>
              <a:t>B</a:t>
            </a:r>
          </a:p>
        </p:txBody>
      </p:sp>
      <p:sp>
        <p:nvSpPr>
          <p:cNvPr id="30" name="TextBox 29">
            <a:extLst>
              <a:ext uri="{FF2B5EF4-FFF2-40B4-BE49-F238E27FC236}">
                <a16:creationId xmlns:a16="http://schemas.microsoft.com/office/drawing/2014/main" id="{9C988FDC-CD24-4914-BEC0-DD57AC2DC01C}"/>
              </a:ext>
            </a:extLst>
          </p:cNvPr>
          <p:cNvSpPr txBox="1"/>
          <p:nvPr/>
        </p:nvSpPr>
        <p:spPr>
          <a:xfrm>
            <a:off x="9839778" y="877550"/>
            <a:ext cx="308098" cy="369332"/>
          </a:xfrm>
          <a:prstGeom prst="rect">
            <a:avLst/>
          </a:prstGeom>
          <a:noFill/>
        </p:spPr>
        <p:txBody>
          <a:bodyPr wrap="none" rtlCol="0">
            <a:spAutoFit/>
          </a:bodyPr>
          <a:lstStyle/>
          <a:p>
            <a:r>
              <a:rPr lang="en-IN" dirty="0"/>
              <a:t>C</a:t>
            </a:r>
          </a:p>
        </p:txBody>
      </p:sp>
      <p:cxnSp>
        <p:nvCxnSpPr>
          <p:cNvPr id="32" name="Straight Arrow Connector 31">
            <a:extLst>
              <a:ext uri="{FF2B5EF4-FFF2-40B4-BE49-F238E27FC236}">
                <a16:creationId xmlns:a16="http://schemas.microsoft.com/office/drawing/2014/main" id="{DF1DABDB-8D24-457C-BB82-7352FC8F4D23}"/>
              </a:ext>
            </a:extLst>
          </p:cNvPr>
          <p:cNvCxnSpPr/>
          <p:nvPr/>
        </p:nvCxnSpPr>
        <p:spPr>
          <a:xfrm>
            <a:off x="9594166" y="991890"/>
            <a:ext cx="360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70D421-EFD9-463D-BB99-56DC1C8B446D}"/>
              </a:ext>
            </a:extLst>
          </p:cNvPr>
          <p:cNvCxnSpPr>
            <a:endCxn id="28" idx="1"/>
          </p:cNvCxnSpPr>
          <p:nvPr/>
        </p:nvCxnSpPr>
        <p:spPr>
          <a:xfrm flipV="1">
            <a:off x="1976125" y="807224"/>
            <a:ext cx="6049441" cy="122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75F550-5F41-49B6-8CEF-46EEE6D15746}"/>
              </a:ext>
            </a:extLst>
          </p:cNvPr>
          <p:cNvCxnSpPr/>
          <p:nvPr/>
        </p:nvCxnSpPr>
        <p:spPr>
          <a:xfrm flipV="1">
            <a:off x="4858928" y="641024"/>
            <a:ext cx="4059989" cy="1861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995005B-34AA-4B74-823D-F83A488F259A}"/>
              </a:ext>
            </a:extLst>
          </p:cNvPr>
          <p:cNvSpPr txBox="1"/>
          <p:nvPr/>
        </p:nvSpPr>
        <p:spPr>
          <a:xfrm>
            <a:off x="10346225" y="1642083"/>
            <a:ext cx="1362681" cy="523220"/>
          </a:xfrm>
          <a:prstGeom prst="rect">
            <a:avLst/>
          </a:prstGeom>
          <a:solidFill>
            <a:schemeClr val="accent4">
              <a:lumMod val="40000"/>
              <a:lumOff val="60000"/>
            </a:schemeClr>
          </a:solidFill>
        </p:spPr>
        <p:txBody>
          <a:bodyPr wrap="none" rtlCol="0">
            <a:spAutoFit/>
          </a:bodyPr>
          <a:lstStyle/>
          <a:p>
            <a:r>
              <a:rPr lang="en-IN" sz="2800" dirty="0"/>
              <a:t>Remove</a:t>
            </a:r>
          </a:p>
        </p:txBody>
      </p:sp>
    </p:spTree>
    <p:extLst>
      <p:ext uri="{BB962C8B-B14F-4D97-AF65-F5344CB8AC3E}">
        <p14:creationId xmlns:p14="http://schemas.microsoft.com/office/powerpoint/2010/main" val="21658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049B90-8C6E-4DDA-BA40-5697B26666B6}"/>
              </a:ext>
            </a:extLst>
          </p:cNvPr>
          <p:cNvSpPr txBox="1"/>
          <p:nvPr/>
        </p:nvSpPr>
        <p:spPr>
          <a:xfrm>
            <a:off x="206473" y="659010"/>
            <a:ext cx="3481061" cy="5078313"/>
          </a:xfrm>
          <a:prstGeom prst="rect">
            <a:avLst/>
          </a:prstGeom>
          <a:solidFill>
            <a:schemeClr val="tx2">
              <a:lumMod val="20000"/>
              <a:lumOff val="80000"/>
            </a:schemeClr>
          </a:solidFill>
        </p:spPr>
        <p:txBody>
          <a:bodyPr wrap="square">
            <a:spAutoFit/>
          </a:bodyPr>
          <a:lstStyle/>
          <a:p>
            <a:r>
              <a:rPr lang="en-IN" dirty="0"/>
              <a:t>function [</a:t>
            </a:r>
            <a:r>
              <a:rPr lang="en-IN" dirty="0" err="1"/>
              <a:t>i,j</a:t>
            </a:r>
            <a:r>
              <a:rPr lang="en-IN" dirty="0"/>
              <a:t>] = wall(</a:t>
            </a:r>
            <a:r>
              <a:rPr lang="en-IN" dirty="0" err="1"/>
              <a:t>p,q,m</a:t>
            </a:r>
            <a:r>
              <a:rPr lang="en-IN" dirty="0"/>
              <a:t>)</a:t>
            </a:r>
          </a:p>
          <a:p>
            <a:r>
              <a:rPr lang="en-IN" dirty="0"/>
              <a:t>        % Wall [</a:t>
            </a:r>
            <a:r>
              <a:rPr lang="en-IN" dirty="0" err="1"/>
              <a:t>i,j</a:t>
            </a:r>
            <a:r>
              <a:rPr lang="en-IN" dirty="0"/>
              <a:t>] blocks path [</a:t>
            </a:r>
            <a:r>
              <a:rPr lang="en-IN" dirty="0" err="1"/>
              <a:t>p,q</a:t>
            </a:r>
            <a:r>
              <a:rPr lang="en-IN" dirty="0"/>
              <a:t>].</a:t>
            </a:r>
          </a:p>
          <a:p>
            <a:r>
              <a:rPr lang="en-IN" dirty="0"/>
              <a:t>n=m+1;</a:t>
            </a:r>
          </a:p>
          <a:p>
            <a:r>
              <a:rPr lang="en-IN" dirty="0"/>
              <a:t>        switch q-p</a:t>
            </a:r>
          </a:p>
          <a:p>
            <a:r>
              <a:rPr lang="en-IN" dirty="0"/>
              <a:t>            case -m  % west</a:t>
            </a:r>
          </a:p>
          <a:p>
            <a:r>
              <a:rPr lang="en-IN" dirty="0"/>
              <a:t>                </a:t>
            </a:r>
            <a:r>
              <a:rPr lang="en-IN" dirty="0" err="1"/>
              <a:t>i</a:t>
            </a:r>
            <a:r>
              <a:rPr lang="en-IN" dirty="0"/>
              <a:t> = </a:t>
            </a:r>
            <a:r>
              <a:rPr lang="en-IN" dirty="0" err="1"/>
              <a:t>p+ceil</a:t>
            </a:r>
            <a:r>
              <a:rPr lang="en-IN" dirty="0"/>
              <a:t>(p/m)-1;</a:t>
            </a:r>
          </a:p>
          <a:p>
            <a:r>
              <a:rPr lang="en-IN" dirty="0"/>
              <a:t>                j = i+1;</a:t>
            </a:r>
          </a:p>
          <a:p>
            <a:r>
              <a:rPr lang="en-IN" dirty="0"/>
              <a:t>            case -1  % north</a:t>
            </a:r>
          </a:p>
          <a:p>
            <a:r>
              <a:rPr lang="en-IN" dirty="0"/>
              <a:t>                </a:t>
            </a:r>
            <a:r>
              <a:rPr lang="en-IN" dirty="0" err="1"/>
              <a:t>i</a:t>
            </a:r>
            <a:r>
              <a:rPr lang="en-IN" dirty="0"/>
              <a:t> = </a:t>
            </a:r>
            <a:r>
              <a:rPr lang="en-IN" dirty="0" err="1"/>
              <a:t>p+ceil</a:t>
            </a:r>
            <a:r>
              <a:rPr lang="en-IN" dirty="0"/>
              <a:t>(p/m)-1;</a:t>
            </a:r>
          </a:p>
          <a:p>
            <a:r>
              <a:rPr lang="en-IN" dirty="0"/>
              <a:t>                j = </a:t>
            </a:r>
            <a:r>
              <a:rPr lang="en-IN" dirty="0" err="1"/>
              <a:t>i+n</a:t>
            </a:r>
            <a:r>
              <a:rPr lang="en-IN" dirty="0"/>
              <a:t>;</a:t>
            </a:r>
          </a:p>
          <a:p>
            <a:r>
              <a:rPr lang="en-IN" dirty="0"/>
              <a:t>            case 1  % south</a:t>
            </a:r>
          </a:p>
          <a:p>
            <a:r>
              <a:rPr lang="en-IN" dirty="0"/>
              <a:t>                </a:t>
            </a:r>
            <a:r>
              <a:rPr lang="en-IN" dirty="0" err="1"/>
              <a:t>i</a:t>
            </a:r>
            <a:r>
              <a:rPr lang="en-IN" dirty="0"/>
              <a:t> = </a:t>
            </a:r>
            <a:r>
              <a:rPr lang="en-IN" dirty="0" err="1"/>
              <a:t>p+ceil</a:t>
            </a:r>
            <a:r>
              <a:rPr lang="en-IN" dirty="0"/>
              <a:t>(p/m);</a:t>
            </a:r>
          </a:p>
          <a:p>
            <a:r>
              <a:rPr lang="en-IN" dirty="0"/>
              <a:t>                j = </a:t>
            </a:r>
            <a:r>
              <a:rPr lang="en-IN" dirty="0" err="1"/>
              <a:t>i+n</a:t>
            </a:r>
            <a:r>
              <a:rPr lang="en-IN" dirty="0"/>
              <a:t>;</a:t>
            </a:r>
          </a:p>
          <a:p>
            <a:r>
              <a:rPr lang="en-IN" dirty="0"/>
              <a:t>            case m  % east</a:t>
            </a:r>
          </a:p>
          <a:p>
            <a:r>
              <a:rPr lang="en-IN" dirty="0"/>
              <a:t>                </a:t>
            </a:r>
            <a:r>
              <a:rPr lang="en-IN" dirty="0" err="1"/>
              <a:t>i</a:t>
            </a:r>
            <a:r>
              <a:rPr lang="en-IN" dirty="0"/>
              <a:t> = </a:t>
            </a:r>
            <a:r>
              <a:rPr lang="en-IN" dirty="0" err="1"/>
              <a:t>p+ceil</a:t>
            </a:r>
            <a:r>
              <a:rPr lang="en-IN" dirty="0"/>
              <a:t>(p/m)-1+n;</a:t>
            </a:r>
          </a:p>
          <a:p>
            <a:r>
              <a:rPr lang="en-IN" dirty="0"/>
              <a:t>                j = i+1;</a:t>
            </a:r>
          </a:p>
          <a:p>
            <a:r>
              <a:rPr lang="en-IN" dirty="0"/>
              <a:t>        end</a:t>
            </a:r>
          </a:p>
          <a:p>
            <a:r>
              <a:rPr lang="en-IN" dirty="0"/>
              <a:t>    end</a:t>
            </a:r>
          </a:p>
        </p:txBody>
      </p:sp>
      <p:pic>
        <p:nvPicPr>
          <p:cNvPr id="5" name="Picture 4">
            <a:extLst>
              <a:ext uri="{FF2B5EF4-FFF2-40B4-BE49-F238E27FC236}">
                <a16:creationId xmlns:a16="http://schemas.microsoft.com/office/drawing/2014/main" id="{53A783FD-E89B-443A-ADC6-1E2CD8F7ECEF}"/>
              </a:ext>
            </a:extLst>
          </p:cNvPr>
          <p:cNvPicPr>
            <a:picLocks noChangeAspect="1"/>
          </p:cNvPicPr>
          <p:nvPr/>
        </p:nvPicPr>
        <p:blipFill>
          <a:blip r:embed="rId2"/>
          <a:stretch>
            <a:fillRect/>
          </a:stretch>
        </p:blipFill>
        <p:spPr>
          <a:xfrm>
            <a:off x="3821743" y="175933"/>
            <a:ext cx="8029575" cy="2933700"/>
          </a:xfrm>
          <a:prstGeom prst="rect">
            <a:avLst/>
          </a:prstGeom>
        </p:spPr>
      </p:pic>
      <p:sp>
        <p:nvSpPr>
          <p:cNvPr id="6" name="Rectangle 5">
            <a:extLst>
              <a:ext uri="{FF2B5EF4-FFF2-40B4-BE49-F238E27FC236}">
                <a16:creationId xmlns:a16="http://schemas.microsoft.com/office/drawing/2014/main" id="{51832013-10E4-4BCF-9FF1-0702B4A22F98}"/>
              </a:ext>
            </a:extLst>
          </p:cNvPr>
          <p:cNvSpPr/>
          <p:nvPr/>
        </p:nvSpPr>
        <p:spPr>
          <a:xfrm>
            <a:off x="4166433" y="3109633"/>
            <a:ext cx="385913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Move from 1 to 4 in C</a:t>
            </a:r>
          </a:p>
        </p:txBody>
      </p:sp>
      <p:sp>
        <p:nvSpPr>
          <p:cNvPr id="7" name="Rectangle 6">
            <a:extLst>
              <a:ext uri="{FF2B5EF4-FFF2-40B4-BE49-F238E27FC236}">
                <a16:creationId xmlns:a16="http://schemas.microsoft.com/office/drawing/2014/main" id="{A9A79766-1631-4C2A-BFFF-08F08C32E31C}"/>
              </a:ext>
            </a:extLst>
          </p:cNvPr>
          <p:cNvSpPr/>
          <p:nvPr/>
        </p:nvSpPr>
        <p:spPr>
          <a:xfrm>
            <a:off x="8167055" y="3198167"/>
            <a:ext cx="2007153"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edge (5,6) in B</a:t>
            </a:r>
          </a:p>
        </p:txBody>
      </p:sp>
      <p:sp>
        <p:nvSpPr>
          <p:cNvPr id="8" name="TextBox 7">
            <a:extLst>
              <a:ext uri="{FF2B5EF4-FFF2-40B4-BE49-F238E27FC236}">
                <a16:creationId xmlns:a16="http://schemas.microsoft.com/office/drawing/2014/main" id="{7C8C4336-C37B-4FE0-89D8-36CA93B3977D}"/>
              </a:ext>
            </a:extLst>
          </p:cNvPr>
          <p:cNvSpPr txBox="1"/>
          <p:nvPr/>
        </p:nvSpPr>
        <p:spPr>
          <a:xfrm>
            <a:off x="4166433" y="3659832"/>
            <a:ext cx="4540025" cy="1200329"/>
          </a:xfrm>
          <a:prstGeom prst="rect">
            <a:avLst/>
          </a:prstGeom>
          <a:solidFill>
            <a:schemeClr val="accent2">
              <a:lumMod val="40000"/>
              <a:lumOff val="60000"/>
            </a:schemeClr>
          </a:solidFill>
        </p:spPr>
        <p:txBody>
          <a:bodyPr wrap="none" rtlCol="0">
            <a:spAutoFit/>
          </a:bodyPr>
          <a:lstStyle/>
          <a:p>
            <a:r>
              <a:rPr lang="en-IN" dirty="0"/>
              <a:t>p=1,  q=4, m=3,n=4</a:t>
            </a:r>
          </a:p>
          <a:p>
            <a:r>
              <a:rPr lang="en-IN" dirty="0"/>
              <a:t>q-p=4-1=3=m</a:t>
            </a:r>
          </a:p>
          <a:p>
            <a:r>
              <a:rPr lang="en-IN" dirty="0" err="1"/>
              <a:t>i</a:t>
            </a:r>
            <a:r>
              <a:rPr lang="en-IN" dirty="0"/>
              <a:t>=</a:t>
            </a:r>
            <a:r>
              <a:rPr lang="en-IN" dirty="0" err="1"/>
              <a:t>p+ceil</a:t>
            </a:r>
            <a:r>
              <a:rPr lang="en-IN" dirty="0"/>
              <a:t>(p/m)-1+n=1+ceil(1/3)-1+4=1+1-1+4=5</a:t>
            </a:r>
          </a:p>
          <a:p>
            <a:r>
              <a:rPr lang="en-IN" dirty="0"/>
              <a:t>J=i+1=5+1=6</a:t>
            </a:r>
          </a:p>
        </p:txBody>
      </p:sp>
      <p:sp>
        <p:nvSpPr>
          <p:cNvPr id="9" name="Rectangle 8">
            <a:extLst>
              <a:ext uri="{FF2B5EF4-FFF2-40B4-BE49-F238E27FC236}">
                <a16:creationId xmlns:a16="http://schemas.microsoft.com/office/drawing/2014/main" id="{F8EC1D7A-764E-4C75-9AF6-58889DD7CA68}"/>
              </a:ext>
            </a:extLst>
          </p:cNvPr>
          <p:cNvSpPr/>
          <p:nvPr/>
        </p:nvSpPr>
        <p:spPr>
          <a:xfrm>
            <a:off x="4032224" y="4737051"/>
            <a:ext cx="385913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Move from 4 to 5 in C</a:t>
            </a:r>
          </a:p>
        </p:txBody>
      </p:sp>
      <p:sp>
        <p:nvSpPr>
          <p:cNvPr id="10" name="Rectangle 9">
            <a:extLst>
              <a:ext uri="{FF2B5EF4-FFF2-40B4-BE49-F238E27FC236}">
                <a16:creationId xmlns:a16="http://schemas.microsoft.com/office/drawing/2014/main" id="{9AD369CA-069A-43F5-A720-98DA4EDBFD7C}"/>
              </a:ext>
            </a:extLst>
          </p:cNvPr>
          <p:cNvSpPr/>
          <p:nvPr/>
        </p:nvSpPr>
        <p:spPr>
          <a:xfrm>
            <a:off x="8236047" y="4798605"/>
            <a:ext cx="2162644"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edge (6,10) in B</a:t>
            </a:r>
          </a:p>
        </p:txBody>
      </p:sp>
      <p:sp>
        <p:nvSpPr>
          <p:cNvPr id="11" name="TextBox 10">
            <a:extLst>
              <a:ext uri="{FF2B5EF4-FFF2-40B4-BE49-F238E27FC236}">
                <a16:creationId xmlns:a16="http://schemas.microsoft.com/office/drawing/2014/main" id="{9096A212-B41B-4330-8329-0FC5E81669A2}"/>
              </a:ext>
            </a:extLst>
          </p:cNvPr>
          <p:cNvSpPr txBox="1"/>
          <p:nvPr/>
        </p:nvSpPr>
        <p:spPr>
          <a:xfrm>
            <a:off x="4173414" y="5348804"/>
            <a:ext cx="3275256" cy="1200329"/>
          </a:xfrm>
          <a:prstGeom prst="rect">
            <a:avLst/>
          </a:prstGeom>
          <a:solidFill>
            <a:schemeClr val="accent2">
              <a:lumMod val="40000"/>
              <a:lumOff val="60000"/>
            </a:schemeClr>
          </a:solidFill>
        </p:spPr>
        <p:txBody>
          <a:bodyPr wrap="none" rtlCol="0">
            <a:spAutoFit/>
          </a:bodyPr>
          <a:lstStyle/>
          <a:p>
            <a:r>
              <a:rPr lang="en-IN" dirty="0"/>
              <a:t>p=4,  q=5, m=3,n=4</a:t>
            </a:r>
          </a:p>
          <a:p>
            <a:r>
              <a:rPr lang="en-IN" dirty="0"/>
              <a:t>q-p=5-4=1</a:t>
            </a:r>
          </a:p>
          <a:p>
            <a:r>
              <a:rPr lang="en-IN" dirty="0" err="1"/>
              <a:t>i</a:t>
            </a:r>
            <a:r>
              <a:rPr lang="en-IN" dirty="0"/>
              <a:t>=</a:t>
            </a:r>
            <a:r>
              <a:rPr lang="en-IN" dirty="0" err="1"/>
              <a:t>p+ceil</a:t>
            </a:r>
            <a:r>
              <a:rPr lang="en-IN" dirty="0"/>
              <a:t>(p/m)=4+ceil(4/3)=4+2=6</a:t>
            </a:r>
          </a:p>
          <a:p>
            <a:r>
              <a:rPr lang="en-IN" dirty="0"/>
              <a:t>J=</a:t>
            </a:r>
            <a:r>
              <a:rPr lang="en-IN" dirty="0" err="1"/>
              <a:t>i+n</a:t>
            </a:r>
            <a:r>
              <a:rPr lang="en-IN" dirty="0"/>
              <a:t>=6+4=10</a:t>
            </a:r>
          </a:p>
        </p:txBody>
      </p:sp>
      <p:sp>
        <p:nvSpPr>
          <p:cNvPr id="12" name="Rectangle 11">
            <a:extLst>
              <a:ext uri="{FF2B5EF4-FFF2-40B4-BE49-F238E27FC236}">
                <a16:creationId xmlns:a16="http://schemas.microsoft.com/office/drawing/2014/main" id="{9DB63CEC-D9C4-4DEA-A997-9C0AEA23C1B6}"/>
              </a:ext>
            </a:extLst>
          </p:cNvPr>
          <p:cNvSpPr/>
          <p:nvPr/>
        </p:nvSpPr>
        <p:spPr>
          <a:xfrm>
            <a:off x="-10989" y="-112156"/>
            <a:ext cx="137467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wall</a:t>
            </a:r>
          </a:p>
        </p:txBody>
      </p:sp>
    </p:spTree>
    <p:extLst>
      <p:ext uri="{BB962C8B-B14F-4D97-AF65-F5344CB8AC3E}">
        <p14:creationId xmlns:p14="http://schemas.microsoft.com/office/powerpoint/2010/main" val="834069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D80664-5845-4ED6-87A1-6974F38CC2D0}"/>
              </a:ext>
            </a:extLst>
          </p:cNvPr>
          <p:cNvSpPr/>
          <p:nvPr/>
        </p:nvSpPr>
        <p:spPr>
          <a:xfrm>
            <a:off x="562049" y="219487"/>
            <a:ext cx="11067902"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cap="none" spc="0" dirty="0">
                <a:ln/>
                <a:solidFill>
                  <a:schemeClr val="accent4"/>
                </a:solidFill>
                <a:effectLst/>
              </a:rPr>
              <a:t>We use an array to keep track of visited nodes </a:t>
            </a:r>
          </a:p>
        </p:txBody>
      </p:sp>
      <p:sp>
        <p:nvSpPr>
          <p:cNvPr id="4" name="TextBox 3">
            <a:extLst>
              <a:ext uri="{FF2B5EF4-FFF2-40B4-BE49-F238E27FC236}">
                <a16:creationId xmlns:a16="http://schemas.microsoft.com/office/drawing/2014/main" id="{C10AA073-97CB-4824-9EBF-A1AD44D82E5D}"/>
              </a:ext>
            </a:extLst>
          </p:cNvPr>
          <p:cNvSpPr txBox="1"/>
          <p:nvPr/>
        </p:nvSpPr>
        <p:spPr>
          <a:xfrm>
            <a:off x="562049" y="999815"/>
            <a:ext cx="11067902" cy="1384995"/>
          </a:xfrm>
          <a:prstGeom prst="rect">
            <a:avLst/>
          </a:prstGeom>
          <a:solidFill>
            <a:schemeClr val="accent2">
              <a:lumMod val="40000"/>
              <a:lumOff val="60000"/>
            </a:schemeClr>
          </a:solidFill>
        </p:spPr>
        <p:txBody>
          <a:bodyPr wrap="square">
            <a:spAutoFit/>
          </a:bodyPr>
          <a:lstStyle/>
          <a:p>
            <a:r>
              <a:rPr lang="en-IN" sz="2800" b="0" i="0" u="none" strike="noStrike" baseline="0" dirty="0">
                <a:solidFill>
                  <a:srgbClr val="000000"/>
                </a:solidFill>
                <a:latin typeface="Courier New" panose="02070309020205020404" pitchFamily="49" charset="0"/>
              </a:rPr>
              <a:t>available = 1:m^2;  %  m^2  nodes in an m by m grid </a:t>
            </a:r>
          </a:p>
          <a:p>
            <a:r>
              <a:rPr lang="en-IN" sz="2800" dirty="0">
                <a:solidFill>
                  <a:srgbClr val="000000"/>
                </a:solidFill>
                <a:latin typeface="Courier New" panose="02070309020205020404" pitchFamily="49" charset="0"/>
              </a:rPr>
              <a:t>P=1;   % assume node 1 is visited. Then  </a:t>
            </a:r>
          </a:p>
          <a:p>
            <a:r>
              <a:rPr lang="en-IN" sz="2800" dirty="0">
                <a:solidFill>
                  <a:srgbClr val="000000"/>
                </a:solidFill>
                <a:latin typeface="Courier New" panose="02070309020205020404" pitchFamily="49" charset="0"/>
              </a:rPr>
              <a:t>available(p)=0</a:t>
            </a:r>
            <a:endParaRPr lang="en-IN" sz="2800" dirty="0"/>
          </a:p>
        </p:txBody>
      </p:sp>
      <p:sp>
        <p:nvSpPr>
          <p:cNvPr id="5" name="Rectangle 4">
            <a:extLst>
              <a:ext uri="{FF2B5EF4-FFF2-40B4-BE49-F238E27FC236}">
                <a16:creationId xmlns:a16="http://schemas.microsoft.com/office/drawing/2014/main" id="{EA8B9F5C-2D5F-4902-8097-DF0F9296E9FD}"/>
              </a:ext>
            </a:extLst>
          </p:cNvPr>
          <p:cNvSpPr/>
          <p:nvPr/>
        </p:nvSpPr>
        <p:spPr>
          <a:xfrm>
            <a:off x="328246" y="4150025"/>
            <a:ext cx="11535507"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3600" b="1" cap="none" spc="0" dirty="0">
                <a:ln/>
                <a:solidFill>
                  <a:schemeClr val="accent4"/>
                </a:solidFill>
                <a:effectLst/>
              </a:rPr>
              <a:t>We use </a:t>
            </a:r>
            <a:r>
              <a:rPr lang="en-US" sz="3600" b="1" cap="none" spc="0" dirty="0" err="1">
                <a:ln/>
                <a:solidFill>
                  <a:schemeClr val="accent4"/>
                </a:solidFill>
                <a:effectLst/>
              </a:rPr>
              <a:t>builtin</a:t>
            </a:r>
            <a:r>
              <a:rPr lang="en-US" sz="3600" b="1" cap="none" spc="0" dirty="0">
                <a:ln/>
                <a:solidFill>
                  <a:schemeClr val="accent4"/>
                </a:solidFill>
                <a:effectLst/>
              </a:rPr>
              <a:t> ‘neighbors’ function that </a:t>
            </a:r>
            <a:r>
              <a:rPr lang="en-US" sz="3600" b="1" dirty="0">
                <a:ln/>
                <a:solidFill>
                  <a:schemeClr val="accent4"/>
                </a:solidFill>
              </a:rPr>
              <a:t>operate on a graph</a:t>
            </a:r>
            <a:r>
              <a:rPr lang="en-US" sz="3600" b="1" cap="none" spc="0" dirty="0">
                <a:ln/>
                <a:solidFill>
                  <a:schemeClr val="accent4"/>
                </a:solidFill>
                <a:effectLst/>
              </a:rPr>
              <a:t> </a:t>
            </a:r>
          </a:p>
        </p:txBody>
      </p:sp>
      <p:graphicFrame>
        <p:nvGraphicFramePr>
          <p:cNvPr id="6" name="Table 21">
            <a:extLst>
              <a:ext uri="{FF2B5EF4-FFF2-40B4-BE49-F238E27FC236}">
                <a16:creationId xmlns:a16="http://schemas.microsoft.com/office/drawing/2014/main" id="{0545CC34-3575-44EB-9B62-A4E0A058219D}"/>
              </a:ext>
            </a:extLst>
          </p:cNvPr>
          <p:cNvGraphicFramePr>
            <a:graphicFrameLocks noGrp="1"/>
          </p:cNvGraphicFramePr>
          <p:nvPr/>
        </p:nvGraphicFramePr>
        <p:xfrm>
          <a:off x="2958149" y="2897331"/>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endParaRPr lang="en-IN" dirty="0"/>
                    </a:p>
                  </a:txBody>
                  <a:tcPr>
                    <a:solidFill>
                      <a:schemeClr val="accent2">
                        <a:lumMod val="20000"/>
                        <a:lumOff val="80000"/>
                      </a:schemeClr>
                    </a:solidFill>
                  </a:tcPr>
                </a:tc>
                <a:tc>
                  <a:txBody>
                    <a:bodyPr/>
                    <a:lstStyle/>
                    <a:p>
                      <a:r>
                        <a:rPr lang="en-IN" dirty="0"/>
                        <a:t>1</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5</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graphicFrame>
        <p:nvGraphicFramePr>
          <p:cNvPr id="7" name="Table 6">
            <a:extLst>
              <a:ext uri="{FF2B5EF4-FFF2-40B4-BE49-F238E27FC236}">
                <a16:creationId xmlns:a16="http://schemas.microsoft.com/office/drawing/2014/main" id="{2AC6DAB9-F01B-49AD-AEB0-5FAF8B028085}"/>
              </a:ext>
            </a:extLst>
          </p:cNvPr>
          <p:cNvGraphicFramePr>
            <a:graphicFrameLocks noGrp="1"/>
          </p:cNvGraphicFramePr>
          <p:nvPr/>
        </p:nvGraphicFramePr>
        <p:xfrm>
          <a:off x="2958148" y="3429000"/>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r>
                        <a:rPr lang="en-IN" dirty="0"/>
                        <a:t>0</a:t>
                      </a:r>
                    </a:p>
                  </a:txBody>
                  <a:tcPr>
                    <a:solidFill>
                      <a:schemeClr val="accent2">
                        <a:lumMod val="20000"/>
                        <a:lumOff val="80000"/>
                      </a:schemeClr>
                    </a:solidFill>
                  </a:tcPr>
                </a:tc>
                <a:tc>
                  <a:txBody>
                    <a:bodyPr/>
                    <a:lstStyle/>
                    <a:p>
                      <a:r>
                        <a:rPr lang="en-IN" dirty="0"/>
                        <a:t>0</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5</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sp>
        <p:nvSpPr>
          <p:cNvPr id="8" name="Rectangle 7">
            <a:extLst>
              <a:ext uri="{FF2B5EF4-FFF2-40B4-BE49-F238E27FC236}">
                <a16:creationId xmlns:a16="http://schemas.microsoft.com/office/drawing/2014/main" id="{76373D17-E8C2-4989-AB34-9C0B43210A35}"/>
              </a:ext>
            </a:extLst>
          </p:cNvPr>
          <p:cNvSpPr/>
          <p:nvPr/>
        </p:nvSpPr>
        <p:spPr>
          <a:xfrm>
            <a:off x="4645073" y="2155460"/>
            <a:ext cx="2527808"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For m=3</a:t>
            </a:r>
          </a:p>
        </p:txBody>
      </p:sp>
      <p:cxnSp>
        <p:nvCxnSpPr>
          <p:cNvPr id="10" name="Straight Arrow Connector 9">
            <a:extLst>
              <a:ext uri="{FF2B5EF4-FFF2-40B4-BE49-F238E27FC236}">
                <a16:creationId xmlns:a16="http://schemas.microsoft.com/office/drawing/2014/main" id="{2344AB26-661B-461C-A1CC-72C19BE6081B}"/>
              </a:ext>
            </a:extLst>
          </p:cNvPr>
          <p:cNvCxnSpPr/>
          <p:nvPr/>
        </p:nvCxnSpPr>
        <p:spPr>
          <a:xfrm>
            <a:off x="8436783" y="3082751"/>
            <a:ext cx="1213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2799842-E7E5-4470-95D6-A4E1E96E9037}"/>
              </a:ext>
            </a:extLst>
          </p:cNvPr>
          <p:cNvSpPr txBox="1"/>
          <p:nvPr/>
        </p:nvSpPr>
        <p:spPr>
          <a:xfrm>
            <a:off x="9650437" y="2897331"/>
            <a:ext cx="1664751" cy="369332"/>
          </a:xfrm>
          <a:prstGeom prst="rect">
            <a:avLst/>
          </a:prstGeom>
          <a:noFill/>
        </p:spPr>
        <p:txBody>
          <a:bodyPr wrap="none" rtlCol="0">
            <a:spAutoFit/>
          </a:bodyPr>
          <a:lstStyle/>
          <a:p>
            <a:r>
              <a:rPr lang="en-IN" dirty="0"/>
              <a:t>Array ‘available’</a:t>
            </a:r>
          </a:p>
        </p:txBody>
      </p:sp>
      <p:cxnSp>
        <p:nvCxnSpPr>
          <p:cNvPr id="13" name="Straight Arrow Connector 12">
            <a:extLst>
              <a:ext uri="{FF2B5EF4-FFF2-40B4-BE49-F238E27FC236}">
                <a16:creationId xmlns:a16="http://schemas.microsoft.com/office/drawing/2014/main" id="{4DC4335F-B30D-49F7-8B6A-2F9B97A9A129}"/>
              </a:ext>
            </a:extLst>
          </p:cNvPr>
          <p:cNvCxnSpPr/>
          <p:nvPr/>
        </p:nvCxnSpPr>
        <p:spPr>
          <a:xfrm flipV="1">
            <a:off x="8538879" y="3266664"/>
            <a:ext cx="942746" cy="34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91A979-AF84-49F8-864C-9533BAB07E4D}"/>
              </a:ext>
            </a:extLst>
          </p:cNvPr>
          <p:cNvSpPr txBox="1"/>
          <p:nvPr/>
        </p:nvSpPr>
        <p:spPr>
          <a:xfrm>
            <a:off x="879231" y="4884187"/>
            <a:ext cx="4053841" cy="1754326"/>
          </a:xfrm>
          <a:prstGeom prst="rect">
            <a:avLst/>
          </a:prstGeom>
          <a:solidFill>
            <a:schemeClr val="accent2">
              <a:lumMod val="20000"/>
              <a:lumOff val="80000"/>
            </a:schemeClr>
          </a:solidFill>
        </p:spPr>
        <p:txBody>
          <a:bodyPr wrap="square">
            <a:spAutoFit/>
          </a:bodyPr>
          <a:lstStyle/>
          <a:p>
            <a:r>
              <a:rPr lang="en-IN" dirty="0"/>
              <a:t>m = 3;  % m^2 cells</a:t>
            </a:r>
          </a:p>
          <a:p>
            <a:r>
              <a:rPr lang="en-IN" dirty="0"/>
              <a:t>Dc = </a:t>
            </a:r>
            <a:r>
              <a:rPr lang="en-IN" dirty="0" err="1"/>
              <a:t>delsq</a:t>
            </a:r>
            <a:r>
              <a:rPr lang="en-IN" dirty="0"/>
              <a:t>(</a:t>
            </a:r>
            <a:r>
              <a:rPr lang="en-IN" dirty="0" err="1"/>
              <a:t>numgrid</a:t>
            </a:r>
            <a:r>
              <a:rPr lang="en-IN" dirty="0"/>
              <a:t>('S',m+2));</a:t>
            </a:r>
          </a:p>
          <a:p>
            <a:r>
              <a:rPr lang="en-IN" dirty="0"/>
              <a:t>C = graph(logical(Dc),'</a:t>
            </a:r>
            <a:r>
              <a:rPr lang="en-IN" dirty="0" err="1"/>
              <a:t>omitselfloops</a:t>
            </a:r>
            <a:r>
              <a:rPr lang="en-IN" dirty="0"/>
              <a:t>’);</a:t>
            </a:r>
          </a:p>
          <a:p>
            <a:r>
              <a:rPr lang="en-IN" dirty="0"/>
              <a:t>p=5;</a:t>
            </a:r>
          </a:p>
          <a:p>
            <a:r>
              <a:rPr lang="en-IN" dirty="0" err="1">
                <a:solidFill>
                  <a:srgbClr val="000000"/>
                </a:solidFill>
                <a:latin typeface="Courier New" panose="02070309020205020404" pitchFamily="49" charset="0"/>
              </a:rPr>
              <a:t>n</a:t>
            </a:r>
            <a:r>
              <a:rPr lang="en-IN" sz="1800" b="0" i="0" u="none" strike="noStrike" baseline="0" dirty="0" err="1">
                <a:solidFill>
                  <a:srgbClr val="000000"/>
                </a:solidFill>
                <a:latin typeface="Courier New" panose="02070309020205020404" pitchFamily="49" charset="0"/>
              </a:rPr>
              <a:t>gh</a:t>
            </a:r>
            <a:r>
              <a:rPr lang="en-IN" sz="1800" b="0" i="0" u="none" strike="noStrike" baseline="0" dirty="0">
                <a:solidFill>
                  <a:srgbClr val="000000"/>
                </a:solidFill>
                <a:latin typeface="Courier New" panose="02070309020205020404" pitchFamily="49" charset="0"/>
              </a:rPr>
              <a:t>=neighbors(</a:t>
            </a:r>
            <a:r>
              <a:rPr lang="en-IN" sz="1800" b="0" i="0" u="none" strike="noStrike" baseline="0" dirty="0" err="1">
                <a:solidFill>
                  <a:srgbClr val="000000"/>
                </a:solidFill>
                <a:latin typeface="Courier New" panose="02070309020205020404" pitchFamily="49" charset="0"/>
              </a:rPr>
              <a:t>C,p</a:t>
            </a:r>
            <a:r>
              <a:rPr lang="en-IN" sz="1800" b="0" i="0" u="none" strike="noStrike" baseline="0" dirty="0">
                <a:solidFill>
                  <a:srgbClr val="000000"/>
                </a:solidFill>
                <a:latin typeface="Courier New" panose="02070309020205020404" pitchFamily="49" charset="0"/>
              </a:rPr>
              <a:t>)</a:t>
            </a:r>
            <a:endParaRPr lang="en-IN" dirty="0"/>
          </a:p>
          <a:p>
            <a:endParaRPr lang="en-IN" dirty="0"/>
          </a:p>
        </p:txBody>
      </p:sp>
      <p:pic>
        <p:nvPicPr>
          <p:cNvPr id="19" name="Picture 18">
            <a:extLst>
              <a:ext uri="{FF2B5EF4-FFF2-40B4-BE49-F238E27FC236}">
                <a16:creationId xmlns:a16="http://schemas.microsoft.com/office/drawing/2014/main" id="{A3F483FA-6FAB-4748-B4D5-A0E6BAB582CD}"/>
              </a:ext>
            </a:extLst>
          </p:cNvPr>
          <p:cNvPicPr>
            <a:picLocks noChangeAspect="1"/>
          </p:cNvPicPr>
          <p:nvPr/>
        </p:nvPicPr>
        <p:blipFill>
          <a:blip r:embed="rId2"/>
          <a:stretch>
            <a:fillRect/>
          </a:stretch>
        </p:blipFill>
        <p:spPr>
          <a:xfrm>
            <a:off x="7258929" y="4920545"/>
            <a:ext cx="2675243" cy="1717968"/>
          </a:xfrm>
          <a:prstGeom prst="rect">
            <a:avLst/>
          </a:prstGeom>
        </p:spPr>
      </p:pic>
      <p:cxnSp>
        <p:nvCxnSpPr>
          <p:cNvPr id="21" name="Straight Arrow Connector 20">
            <a:extLst>
              <a:ext uri="{FF2B5EF4-FFF2-40B4-BE49-F238E27FC236}">
                <a16:creationId xmlns:a16="http://schemas.microsoft.com/office/drawing/2014/main" id="{E8542DC5-04D8-412A-AA96-BC96CB42BAC9}"/>
              </a:ext>
            </a:extLst>
          </p:cNvPr>
          <p:cNvCxnSpPr/>
          <p:nvPr/>
        </p:nvCxnSpPr>
        <p:spPr>
          <a:xfrm>
            <a:off x="3671668" y="1378634"/>
            <a:ext cx="731520" cy="1518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5F2441-FF48-4F27-8539-3AED260B5F4F}"/>
              </a:ext>
            </a:extLst>
          </p:cNvPr>
          <p:cNvCxnSpPr/>
          <p:nvPr/>
        </p:nvCxnSpPr>
        <p:spPr>
          <a:xfrm>
            <a:off x="1223889" y="2227971"/>
            <a:ext cx="2025748" cy="138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3A5A9D-2D37-4B70-8D23-88BA691BCC39}"/>
              </a:ext>
            </a:extLst>
          </p:cNvPr>
          <p:cNvSpPr txBox="1"/>
          <p:nvPr/>
        </p:nvSpPr>
        <p:spPr>
          <a:xfrm>
            <a:off x="4846673" y="6192239"/>
            <a:ext cx="2124607" cy="369332"/>
          </a:xfrm>
          <a:prstGeom prst="rect">
            <a:avLst/>
          </a:prstGeom>
          <a:solidFill>
            <a:schemeClr val="accent4">
              <a:lumMod val="60000"/>
              <a:lumOff val="40000"/>
            </a:schemeClr>
          </a:solidFill>
        </p:spPr>
        <p:txBody>
          <a:bodyPr wrap="square">
            <a:spAutoFit/>
          </a:bodyPr>
          <a:lstStyle/>
          <a:p>
            <a:r>
              <a:rPr lang="en-IN" dirty="0" err="1"/>
              <a:t>ngh</a:t>
            </a:r>
            <a:r>
              <a:rPr lang="en-IN" dirty="0"/>
              <a:t> =     2     4   6   8</a:t>
            </a:r>
          </a:p>
        </p:txBody>
      </p:sp>
      <p:sp>
        <p:nvSpPr>
          <p:cNvPr id="25" name="Rectangle 24">
            <a:extLst>
              <a:ext uri="{FF2B5EF4-FFF2-40B4-BE49-F238E27FC236}">
                <a16:creationId xmlns:a16="http://schemas.microsoft.com/office/drawing/2014/main" id="{4E2B040E-D0C5-4DA6-8F40-646368D6AAEB}"/>
              </a:ext>
            </a:extLst>
          </p:cNvPr>
          <p:cNvSpPr/>
          <p:nvPr/>
        </p:nvSpPr>
        <p:spPr>
          <a:xfrm>
            <a:off x="4515729" y="4920545"/>
            <a:ext cx="45719" cy="757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A40E7228-2BA4-41B1-B988-E4B7D7B081B7}"/>
              </a:ext>
            </a:extLst>
          </p:cNvPr>
          <p:cNvCxnSpPr>
            <a:stCxn id="25" idx="1"/>
          </p:cNvCxnSpPr>
          <p:nvPr/>
        </p:nvCxnSpPr>
        <p:spPr>
          <a:xfrm>
            <a:off x="4515729" y="5299378"/>
            <a:ext cx="886265" cy="32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A7CAF0-B283-4FBF-9C38-6A19A49428AB}"/>
              </a:ext>
            </a:extLst>
          </p:cNvPr>
          <p:cNvSpPr txBox="1"/>
          <p:nvPr/>
        </p:nvSpPr>
        <p:spPr>
          <a:xfrm>
            <a:off x="5045881" y="5011057"/>
            <a:ext cx="2311723" cy="369332"/>
          </a:xfrm>
          <a:prstGeom prst="rect">
            <a:avLst/>
          </a:prstGeom>
          <a:noFill/>
        </p:spPr>
        <p:txBody>
          <a:bodyPr wrap="none" rtlCol="0">
            <a:spAutoFit/>
          </a:bodyPr>
          <a:lstStyle/>
          <a:p>
            <a:r>
              <a:rPr lang="en-IN" dirty="0"/>
              <a:t>Create a 3x3 point grid</a:t>
            </a:r>
          </a:p>
        </p:txBody>
      </p:sp>
    </p:spTree>
    <p:extLst>
      <p:ext uri="{BB962C8B-B14F-4D97-AF65-F5344CB8AC3E}">
        <p14:creationId xmlns:p14="http://schemas.microsoft.com/office/powerpoint/2010/main" val="941567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F9B7BF-8315-4D39-B197-1234ECC7E237}"/>
              </a:ext>
            </a:extLst>
          </p:cNvPr>
          <p:cNvPicPr>
            <a:picLocks noChangeAspect="1"/>
          </p:cNvPicPr>
          <p:nvPr/>
        </p:nvPicPr>
        <p:blipFill>
          <a:blip r:embed="rId2"/>
          <a:stretch>
            <a:fillRect/>
          </a:stretch>
        </p:blipFill>
        <p:spPr>
          <a:xfrm>
            <a:off x="7760678" y="224953"/>
            <a:ext cx="4272062" cy="3204047"/>
          </a:xfrm>
          <a:prstGeom prst="rect">
            <a:avLst/>
          </a:prstGeom>
        </p:spPr>
      </p:pic>
      <p:sp>
        <p:nvSpPr>
          <p:cNvPr id="4" name="TextBox 3">
            <a:extLst>
              <a:ext uri="{FF2B5EF4-FFF2-40B4-BE49-F238E27FC236}">
                <a16:creationId xmlns:a16="http://schemas.microsoft.com/office/drawing/2014/main" id="{CEE4D70A-3624-4A3E-A710-2754BD81653F}"/>
              </a:ext>
            </a:extLst>
          </p:cNvPr>
          <p:cNvSpPr txBox="1"/>
          <p:nvPr/>
        </p:nvSpPr>
        <p:spPr>
          <a:xfrm>
            <a:off x="7301948" y="801260"/>
            <a:ext cx="535724" cy="369332"/>
          </a:xfrm>
          <a:prstGeom prst="rect">
            <a:avLst/>
          </a:prstGeom>
          <a:noFill/>
        </p:spPr>
        <p:txBody>
          <a:bodyPr wrap="none" rtlCol="0">
            <a:spAutoFit/>
          </a:bodyPr>
          <a:lstStyle/>
          <a:p>
            <a:r>
              <a:rPr lang="en-IN" dirty="0"/>
              <a:t>p=1</a:t>
            </a:r>
          </a:p>
        </p:txBody>
      </p:sp>
      <p:cxnSp>
        <p:nvCxnSpPr>
          <p:cNvPr id="6" name="Straight Arrow Connector 5">
            <a:extLst>
              <a:ext uri="{FF2B5EF4-FFF2-40B4-BE49-F238E27FC236}">
                <a16:creationId xmlns:a16="http://schemas.microsoft.com/office/drawing/2014/main" id="{F4CD1C3E-09AA-4923-83AF-9E3AAEB284DB}"/>
              </a:ext>
            </a:extLst>
          </p:cNvPr>
          <p:cNvCxnSpPr>
            <a:stCxn id="4" idx="3"/>
          </p:cNvCxnSpPr>
          <p:nvPr/>
        </p:nvCxnSpPr>
        <p:spPr>
          <a:xfrm>
            <a:off x="7837672" y="985926"/>
            <a:ext cx="1452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E5B674-D28D-4BF0-A437-33D1F77ED18F}"/>
              </a:ext>
            </a:extLst>
          </p:cNvPr>
          <p:cNvSpPr txBox="1"/>
          <p:nvPr/>
        </p:nvSpPr>
        <p:spPr>
          <a:xfrm>
            <a:off x="12482" y="224619"/>
            <a:ext cx="7289466" cy="4247317"/>
          </a:xfrm>
          <a:prstGeom prst="rect">
            <a:avLst/>
          </a:prstGeom>
          <a:solidFill>
            <a:schemeClr val="accent1">
              <a:lumMod val="20000"/>
              <a:lumOff val="80000"/>
            </a:schemeClr>
          </a:solidFill>
        </p:spPr>
        <p:txBody>
          <a:bodyPr wrap="square">
            <a:spAutoFit/>
          </a:bodyPr>
          <a:lstStyle/>
          <a:p>
            <a:r>
              <a:rPr lang="en-IN" sz="1800" b="0" i="0" u="none" strike="noStrike" baseline="0" dirty="0">
                <a:solidFill>
                  <a:srgbClr val="000000"/>
                </a:solidFill>
                <a:latin typeface="Courier New" panose="02070309020205020404" pitchFamily="49" charset="0"/>
              </a:rPr>
              <a:t> n = 4;</a:t>
            </a:r>
          </a:p>
          <a:p>
            <a:r>
              <a:rPr lang="pt-BR" sz="1800" b="0" i="0" u="none" strike="noStrike" baseline="0" dirty="0">
                <a:solidFill>
                  <a:srgbClr val="000000"/>
                </a:solidFill>
                <a:latin typeface="Courier New" panose="02070309020205020404" pitchFamily="49" charset="0"/>
              </a:rPr>
              <a:t> Db = delsq(numgrid(</a:t>
            </a:r>
            <a:r>
              <a:rPr lang="pt-BR" sz="1800" b="0" i="0" u="none" strike="noStrike" baseline="0" dirty="0">
                <a:solidFill>
                  <a:srgbClr val="A020F0"/>
                </a:solidFill>
                <a:latin typeface="Courier New" panose="02070309020205020404" pitchFamily="49" charset="0"/>
              </a:rPr>
              <a:t>'S'</a:t>
            </a:r>
            <a:r>
              <a:rPr lang="pt-BR" sz="1800" b="0" i="0" u="none" strike="noStrike" baseline="0" dirty="0">
                <a:solidFill>
                  <a:srgbClr val="000000"/>
                </a:solidFill>
                <a:latin typeface="Courier New" panose="02070309020205020404" pitchFamily="49" charset="0"/>
              </a:rPr>
              <a:t>,n+2));</a:t>
            </a:r>
          </a:p>
          <a:p>
            <a:r>
              <a:rPr lang="en-IN" sz="1800" b="0" i="0" u="none" strike="noStrike" baseline="0" dirty="0">
                <a:solidFill>
                  <a:srgbClr val="000000"/>
                </a:solidFill>
                <a:latin typeface="Courier New" panose="02070309020205020404" pitchFamily="49" charset="0"/>
              </a:rPr>
              <a:t> B = graph(logical(Db),</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a:t>
            </a:r>
            <a:r>
              <a:rPr lang="en-IN" sz="1800" b="0" i="0" u="none" strike="noStrike" baseline="0" dirty="0">
                <a:solidFill>
                  <a:srgbClr val="3C763D"/>
                </a:solidFill>
                <a:latin typeface="Courier New" panose="02070309020205020404" pitchFamily="49" charset="0"/>
              </a:rPr>
              <a:t>% Cells, initially just nodes, no edges.</a:t>
            </a:r>
          </a:p>
          <a:p>
            <a:r>
              <a:rPr lang="pt-BR" sz="1800" b="0" i="0" u="none" strike="noStrike" baseline="0" dirty="0">
                <a:solidFill>
                  <a:srgbClr val="000000"/>
                </a:solidFill>
                <a:latin typeface="Courier New" panose="02070309020205020404" pitchFamily="49" charset="0"/>
              </a:rPr>
              <a:t> m = n-1;  </a:t>
            </a:r>
            <a:r>
              <a:rPr lang="pt-BR" sz="1800" b="0" i="0" u="none" strike="noStrike" baseline="0" dirty="0">
                <a:solidFill>
                  <a:srgbClr val="3C763D"/>
                </a:solidFill>
                <a:latin typeface="Courier New" panose="02070309020205020404" pitchFamily="49" charset="0"/>
              </a:rPr>
              <a:t>% m^2 cells</a:t>
            </a:r>
          </a:p>
          <a:p>
            <a:r>
              <a:rPr lang="en-IN" sz="1800" b="0" i="0" u="none" strike="noStrike" baseline="0" dirty="0">
                <a:solidFill>
                  <a:srgbClr val="000000"/>
                </a:solidFill>
                <a:latin typeface="Courier New" panose="02070309020205020404" pitchFamily="49" charset="0"/>
              </a:rPr>
              <a:t> Dc = </a:t>
            </a:r>
            <a:r>
              <a:rPr lang="en-IN" sz="1800" b="0" i="0" u="none" strike="noStrike" baseline="0" dirty="0" err="1">
                <a:solidFill>
                  <a:srgbClr val="000000"/>
                </a:solidFill>
                <a:latin typeface="Courier New" panose="02070309020205020404" pitchFamily="49" charset="0"/>
              </a:rPr>
              <a:t>delsq</a:t>
            </a:r>
            <a:r>
              <a:rPr lang="en-IN" sz="1800" b="0" i="0" u="none" strike="noStrike" baseline="0" dirty="0">
                <a:solidFill>
                  <a:srgbClr val="000000"/>
                </a:solidFill>
                <a:latin typeface="Courier New" panose="02070309020205020404" pitchFamily="49" charset="0"/>
              </a:rPr>
              <a:t>(</a:t>
            </a:r>
            <a:r>
              <a:rPr lang="en-IN" sz="1800" b="0" i="0" u="none" strike="noStrike" baseline="0" dirty="0" err="1">
                <a:solidFill>
                  <a:srgbClr val="000000"/>
                </a:solidFill>
                <a:latin typeface="Courier New" panose="02070309020205020404" pitchFamily="49" charset="0"/>
              </a:rPr>
              <a:t>numgrid</a:t>
            </a:r>
            <a:r>
              <a:rPr lang="en-IN" sz="1800" b="0" i="0" u="none" strike="noStrike" baseline="0" dirty="0">
                <a:solidFill>
                  <a:srgbClr val="000000"/>
                </a:solidFill>
                <a:latin typeface="Courier New" panose="02070309020205020404" pitchFamily="49" charset="0"/>
              </a:rPr>
              <a:t>(</a:t>
            </a:r>
            <a:r>
              <a:rPr lang="en-IN" sz="1800" b="0" i="0" u="none" strike="noStrike" baseline="0" dirty="0">
                <a:solidFill>
                  <a:srgbClr val="A020F0"/>
                </a:solidFill>
                <a:latin typeface="Courier New" panose="02070309020205020404" pitchFamily="49" charset="0"/>
              </a:rPr>
              <a:t>'S'</a:t>
            </a:r>
            <a:r>
              <a:rPr lang="en-IN" sz="1800" b="0" i="0" u="none" strike="noStrike" baseline="0" dirty="0">
                <a:solidFill>
                  <a:srgbClr val="000000"/>
                </a:solidFill>
                <a:latin typeface="Courier New" panose="02070309020205020404" pitchFamily="49" charset="0"/>
              </a:rPr>
              <a:t>,m+2));</a:t>
            </a:r>
          </a:p>
          <a:p>
            <a:r>
              <a:rPr lang="en-IN" sz="1800" b="0" i="0" u="none" strike="noStrike" baseline="0" dirty="0">
                <a:solidFill>
                  <a:srgbClr val="000000"/>
                </a:solidFill>
                <a:latin typeface="Courier New" panose="02070309020205020404" pitchFamily="49" charset="0"/>
              </a:rPr>
              <a:t> C = graph(logical(Dc),</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available = 1:m^2; </a:t>
            </a:r>
            <a:r>
              <a:rPr lang="en-IN" sz="1800" b="0" i="0" u="none" strike="noStrike" baseline="0" dirty="0">
                <a:solidFill>
                  <a:srgbClr val="3C763D"/>
                </a:solidFill>
                <a:latin typeface="Courier New" panose="02070309020205020404" pitchFamily="49" charset="0"/>
              </a:rPr>
              <a:t>% Nodes we haven't visited yet.</a:t>
            </a:r>
          </a:p>
          <a:p>
            <a:r>
              <a:rPr lang="en-IN" sz="1800" b="0" i="0" u="none" strike="noStrike" baseline="0" dirty="0">
                <a:solidFill>
                  <a:srgbClr val="000000"/>
                </a:solidFill>
                <a:latin typeface="Courier New" panose="02070309020205020404" pitchFamily="49" charset="0"/>
              </a:rPr>
              <a:t> branches = [];</a:t>
            </a:r>
          </a:p>
          <a:p>
            <a:r>
              <a:rPr lang="en-IN" sz="1800" b="0" i="0" u="none" strike="noStrike" baseline="0" dirty="0">
                <a:solidFill>
                  <a:srgbClr val="000000"/>
                </a:solidFill>
                <a:latin typeface="Courier New" panose="02070309020205020404" pitchFamily="49" charset="0"/>
              </a:rPr>
              <a:t> tree = zeros(0,2); </a:t>
            </a:r>
            <a:r>
              <a:rPr lang="en-IN" sz="1800" b="0" i="0" u="none" strike="noStrike" baseline="0" dirty="0">
                <a:solidFill>
                  <a:srgbClr val="3C763D"/>
                </a:solidFill>
                <a:latin typeface="Courier New" panose="02070309020205020404" pitchFamily="49" charset="0"/>
              </a:rPr>
              <a:t>% Depth first search.</a:t>
            </a:r>
          </a:p>
          <a:p>
            <a:r>
              <a:rPr lang="en-IN" sz="1800" b="0" i="0" u="none" strike="noStrike" baseline="0" dirty="0">
                <a:solidFill>
                  <a:srgbClr val="000000"/>
                </a:solidFill>
                <a:latin typeface="Courier New" panose="02070309020205020404" pitchFamily="49" charset="0"/>
              </a:rPr>
              <a:t> p = 1;</a:t>
            </a:r>
          </a:p>
          <a:p>
            <a:r>
              <a:rPr lang="en-IN" sz="1800" b="0" i="0" u="none" strike="noStrike" baseline="0" dirty="0">
                <a:solidFill>
                  <a:srgbClr val="000000"/>
                </a:solidFill>
                <a:latin typeface="Courier New" panose="02070309020205020404" pitchFamily="49" charset="0"/>
              </a:rPr>
              <a:t> available(p) = 0;</a:t>
            </a:r>
          </a:p>
          <a:p>
            <a:r>
              <a:rPr lang="en-IN" sz="1800" b="0" i="0" u="none" strike="noStrike" baseline="0" dirty="0">
                <a:solidFill>
                  <a:srgbClr val="000000"/>
                </a:solidFill>
                <a:latin typeface="Courier New" panose="02070309020205020404" pitchFamily="49" charset="0"/>
              </a:rPr>
              <a:t>[~,~,</a:t>
            </a:r>
            <a:r>
              <a:rPr lang="en-IN" sz="1800" b="0" i="0" u="none" strike="noStrike" baseline="0" dirty="0" err="1">
                <a:solidFill>
                  <a:srgbClr val="000000"/>
                </a:solidFill>
                <a:latin typeface="Courier New" panose="02070309020205020404" pitchFamily="49" charset="0"/>
              </a:rPr>
              <a:t>ngh</a:t>
            </a:r>
            <a:r>
              <a:rPr lang="en-IN" sz="1800" b="0" i="0" u="none" strike="noStrike" baseline="0" dirty="0">
                <a:solidFill>
                  <a:srgbClr val="000000"/>
                </a:solidFill>
                <a:latin typeface="Courier New" panose="02070309020205020404" pitchFamily="49" charset="0"/>
              </a:rPr>
              <a:t>] = find(available(neighbors(</a:t>
            </a:r>
            <a:r>
              <a:rPr lang="en-IN" sz="1800" b="0" i="0" u="none" strike="noStrike" baseline="0" dirty="0" err="1">
                <a:solidFill>
                  <a:srgbClr val="000000"/>
                </a:solidFill>
                <a:latin typeface="Courier New" panose="02070309020205020404" pitchFamily="49" charset="0"/>
              </a:rPr>
              <a:t>C,p</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C</a:t>
            </a:r>
          </a:p>
          <a:p>
            <a:r>
              <a:rPr lang="en-IN" sz="1800" b="0" i="0" u="none" strike="noStrike" baseline="0" dirty="0" err="1">
                <a:solidFill>
                  <a:srgbClr val="000000"/>
                </a:solidFill>
                <a:latin typeface="Courier New" panose="02070309020205020404" pitchFamily="49" charset="0"/>
              </a:rPr>
              <a:t>ngh</a:t>
            </a:r>
            <a:endParaRPr lang="en-IN" sz="1800" b="0" i="0" u="none" strike="noStrike" baseline="0" dirty="0">
              <a:solidFill>
                <a:srgbClr val="000000"/>
              </a:solidFill>
              <a:latin typeface="Courier New" panose="02070309020205020404" pitchFamily="49" charset="0"/>
            </a:endParaRPr>
          </a:p>
        </p:txBody>
      </p:sp>
      <p:sp>
        <p:nvSpPr>
          <p:cNvPr id="10" name="TextBox 9">
            <a:extLst>
              <a:ext uri="{FF2B5EF4-FFF2-40B4-BE49-F238E27FC236}">
                <a16:creationId xmlns:a16="http://schemas.microsoft.com/office/drawing/2014/main" id="{CE7DF4BE-EBE9-48D5-A303-DA13485C9AB5}"/>
              </a:ext>
            </a:extLst>
          </p:cNvPr>
          <p:cNvSpPr txBox="1"/>
          <p:nvPr/>
        </p:nvSpPr>
        <p:spPr>
          <a:xfrm>
            <a:off x="3657215" y="5688705"/>
            <a:ext cx="1613947" cy="369332"/>
          </a:xfrm>
          <a:prstGeom prst="rect">
            <a:avLst/>
          </a:prstGeom>
          <a:solidFill>
            <a:schemeClr val="accent4">
              <a:lumMod val="60000"/>
              <a:lumOff val="40000"/>
            </a:schemeClr>
          </a:solidFill>
        </p:spPr>
        <p:txBody>
          <a:bodyPr wrap="square">
            <a:spAutoFit/>
          </a:bodyPr>
          <a:lstStyle/>
          <a:p>
            <a:r>
              <a:rPr lang="en-IN" dirty="0" err="1"/>
              <a:t>ngh</a:t>
            </a:r>
            <a:r>
              <a:rPr lang="en-IN" dirty="0"/>
              <a:t> =     2     4</a:t>
            </a:r>
          </a:p>
        </p:txBody>
      </p:sp>
      <p:sp>
        <p:nvSpPr>
          <p:cNvPr id="11" name="TextBox 10">
            <a:extLst>
              <a:ext uri="{FF2B5EF4-FFF2-40B4-BE49-F238E27FC236}">
                <a16:creationId xmlns:a16="http://schemas.microsoft.com/office/drawing/2014/main" id="{F6BB760B-C7F9-4F7B-ABD9-D18F33461432}"/>
              </a:ext>
            </a:extLst>
          </p:cNvPr>
          <p:cNvSpPr txBox="1"/>
          <p:nvPr/>
        </p:nvSpPr>
        <p:spPr>
          <a:xfrm>
            <a:off x="419206" y="4895173"/>
            <a:ext cx="856325" cy="369332"/>
          </a:xfrm>
          <a:prstGeom prst="rect">
            <a:avLst/>
          </a:prstGeom>
          <a:solidFill>
            <a:schemeClr val="accent2">
              <a:lumMod val="20000"/>
              <a:lumOff val="80000"/>
            </a:schemeClr>
          </a:solidFill>
        </p:spPr>
        <p:txBody>
          <a:bodyPr wrap="none" rtlCol="0">
            <a:spAutoFit/>
          </a:bodyPr>
          <a:lstStyle/>
          <a:p>
            <a:r>
              <a:rPr lang="en-IN" dirty="0"/>
              <a:t>Output</a:t>
            </a:r>
          </a:p>
        </p:txBody>
      </p:sp>
      <p:sp>
        <p:nvSpPr>
          <p:cNvPr id="13" name="TextBox 12">
            <a:extLst>
              <a:ext uri="{FF2B5EF4-FFF2-40B4-BE49-F238E27FC236}">
                <a16:creationId xmlns:a16="http://schemas.microsoft.com/office/drawing/2014/main" id="{753B3C6C-EEAF-49F4-86EF-67008C7FAF40}"/>
              </a:ext>
            </a:extLst>
          </p:cNvPr>
          <p:cNvSpPr txBox="1"/>
          <p:nvPr/>
        </p:nvSpPr>
        <p:spPr>
          <a:xfrm>
            <a:off x="180667" y="5411706"/>
            <a:ext cx="2946846" cy="923330"/>
          </a:xfrm>
          <a:prstGeom prst="rect">
            <a:avLst/>
          </a:prstGeom>
          <a:solidFill>
            <a:schemeClr val="accent2">
              <a:lumMod val="20000"/>
              <a:lumOff val="80000"/>
            </a:schemeClr>
          </a:solidFill>
        </p:spPr>
        <p:txBody>
          <a:bodyPr wrap="square">
            <a:spAutoFit/>
          </a:bodyPr>
          <a:lstStyle/>
          <a:p>
            <a:r>
              <a:rPr lang="en-IN" dirty="0"/>
              <a:t>C =   graph with properties:</a:t>
            </a:r>
          </a:p>
          <a:p>
            <a:r>
              <a:rPr lang="en-IN" dirty="0"/>
              <a:t>     Edges: [12×1 table]</a:t>
            </a:r>
          </a:p>
          <a:p>
            <a:r>
              <a:rPr lang="en-IN" dirty="0"/>
              <a:t>     Nodes: [9×0 table]</a:t>
            </a:r>
          </a:p>
        </p:txBody>
      </p:sp>
      <p:sp>
        <p:nvSpPr>
          <p:cNvPr id="14" name="TextBox 13">
            <a:extLst>
              <a:ext uri="{FF2B5EF4-FFF2-40B4-BE49-F238E27FC236}">
                <a16:creationId xmlns:a16="http://schemas.microsoft.com/office/drawing/2014/main" id="{0DBCBC94-C0DC-488D-ADE4-5F5B0A0709CD}"/>
              </a:ext>
            </a:extLst>
          </p:cNvPr>
          <p:cNvSpPr txBox="1"/>
          <p:nvPr/>
        </p:nvSpPr>
        <p:spPr>
          <a:xfrm>
            <a:off x="8898141" y="1653465"/>
            <a:ext cx="301686" cy="369332"/>
          </a:xfrm>
          <a:prstGeom prst="rect">
            <a:avLst/>
          </a:prstGeom>
          <a:noFill/>
        </p:spPr>
        <p:txBody>
          <a:bodyPr wrap="none" rtlCol="0">
            <a:spAutoFit/>
          </a:bodyPr>
          <a:lstStyle/>
          <a:p>
            <a:r>
              <a:rPr lang="en-IN" dirty="0"/>
              <a:t>2</a:t>
            </a:r>
          </a:p>
        </p:txBody>
      </p:sp>
      <p:sp>
        <p:nvSpPr>
          <p:cNvPr id="15" name="TextBox 14">
            <a:extLst>
              <a:ext uri="{FF2B5EF4-FFF2-40B4-BE49-F238E27FC236}">
                <a16:creationId xmlns:a16="http://schemas.microsoft.com/office/drawing/2014/main" id="{4715DFAF-20B4-4969-85E7-D472A73A781D}"/>
              </a:ext>
            </a:extLst>
          </p:cNvPr>
          <p:cNvSpPr txBox="1"/>
          <p:nvPr/>
        </p:nvSpPr>
        <p:spPr>
          <a:xfrm>
            <a:off x="9784363" y="1027969"/>
            <a:ext cx="301686" cy="369332"/>
          </a:xfrm>
          <a:prstGeom prst="rect">
            <a:avLst/>
          </a:prstGeom>
          <a:noFill/>
        </p:spPr>
        <p:txBody>
          <a:bodyPr wrap="none" rtlCol="0">
            <a:spAutoFit/>
          </a:bodyPr>
          <a:lstStyle/>
          <a:p>
            <a:r>
              <a:rPr lang="en-IN" dirty="0"/>
              <a:t>4</a:t>
            </a:r>
          </a:p>
        </p:txBody>
      </p:sp>
      <p:sp>
        <p:nvSpPr>
          <p:cNvPr id="16" name="TextBox 15">
            <a:extLst>
              <a:ext uri="{FF2B5EF4-FFF2-40B4-BE49-F238E27FC236}">
                <a16:creationId xmlns:a16="http://schemas.microsoft.com/office/drawing/2014/main" id="{6BEE49E6-BA2B-4E48-A6FF-007913996824}"/>
              </a:ext>
            </a:extLst>
          </p:cNvPr>
          <p:cNvSpPr txBox="1"/>
          <p:nvPr/>
        </p:nvSpPr>
        <p:spPr>
          <a:xfrm>
            <a:off x="9003375" y="1027969"/>
            <a:ext cx="301686" cy="369332"/>
          </a:xfrm>
          <a:prstGeom prst="rect">
            <a:avLst/>
          </a:prstGeom>
          <a:noFill/>
        </p:spPr>
        <p:txBody>
          <a:bodyPr wrap="none" rtlCol="0">
            <a:spAutoFit/>
          </a:bodyPr>
          <a:lstStyle/>
          <a:p>
            <a:r>
              <a:rPr lang="en-IN" dirty="0"/>
              <a:t>1</a:t>
            </a:r>
          </a:p>
        </p:txBody>
      </p:sp>
      <p:cxnSp>
        <p:nvCxnSpPr>
          <p:cNvPr id="18" name="Straight Arrow Connector 17">
            <a:extLst>
              <a:ext uri="{FF2B5EF4-FFF2-40B4-BE49-F238E27FC236}">
                <a16:creationId xmlns:a16="http://schemas.microsoft.com/office/drawing/2014/main" id="{F0996A1A-59E4-4A44-9F73-DAF6D0354823}"/>
              </a:ext>
            </a:extLst>
          </p:cNvPr>
          <p:cNvCxnSpPr/>
          <p:nvPr/>
        </p:nvCxnSpPr>
        <p:spPr>
          <a:xfrm>
            <a:off x="2319130" y="2348277"/>
            <a:ext cx="5441548" cy="148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1">
            <a:extLst>
              <a:ext uri="{FF2B5EF4-FFF2-40B4-BE49-F238E27FC236}">
                <a16:creationId xmlns:a16="http://schemas.microsoft.com/office/drawing/2014/main" id="{B9FA486F-3580-4BD2-9772-0CD766D6E699}"/>
              </a:ext>
            </a:extLst>
          </p:cNvPr>
          <p:cNvGraphicFramePr>
            <a:graphicFrameLocks noGrp="1"/>
          </p:cNvGraphicFramePr>
          <p:nvPr/>
        </p:nvGraphicFramePr>
        <p:xfrm>
          <a:off x="6264057" y="3882002"/>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endParaRPr lang="en-IN" dirty="0"/>
                    </a:p>
                  </a:txBody>
                  <a:tcPr>
                    <a:solidFill>
                      <a:schemeClr val="accent2">
                        <a:lumMod val="20000"/>
                        <a:lumOff val="80000"/>
                      </a:schemeClr>
                    </a:solidFill>
                  </a:tcPr>
                </a:tc>
                <a:tc>
                  <a:txBody>
                    <a:bodyPr/>
                    <a:lstStyle/>
                    <a:p>
                      <a:r>
                        <a:rPr lang="en-IN" dirty="0"/>
                        <a:t>1</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5</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graphicFrame>
        <p:nvGraphicFramePr>
          <p:cNvPr id="22" name="Table 21">
            <a:extLst>
              <a:ext uri="{FF2B5EF4-FFF2-40B4-BE49-F238E27FC236}">
                <a16:creationId xmlns:a16="http://schemas.microsoft.com/office/drawing/2014/main" id="{D29A7507-6F70-47FD-91DF-3E08A5340CBA}"/>
              </a:ext>
            </a:extLst>
          </p:cNvPr>
          <p:cNvGraphicFramePr>
            <a:graphicFrameLocks noGrp="1"/>
          </p:cNvGraphicFramePr>
          <p:nvPr/>
        </p:nvGraphicFramePr>
        <p:xfrm>
          <a:off x="6322345" y="4554098"/>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r>
                        <a:rPr lang="en-IN" dirty="0"/>
                        <a:t>0</a:t>
                      </a:r>
                    </a:p>
                  </a:txBody>
                  <a:tcPr>
                    <a:solidFill>
                      <a:schemeClr val="accent2">
                        <a:lumMod val="20000"/>
                        <a:lumOff val="80000"/>
                      </a:schemeClr>
                    </a:solidFill>
                  </a:tcPr>
                </a:tc>
                <a:tc>
                  <a:txBody>
                    <a:bodyPr/>
                    <a:lstStyle/>
                    <a:p>
                      <a:r>
                        <a:rPr lang="en-IN" dirty="0"/>
                        <a:t>0</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5</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cxnSp>
        <p:nvCxnSpPr>
          <p:cNvPr id="24" name="Straight Arrow Connector 23">
            <a:extLst>
              <a:ext uri="{FF2B5EF4-FFF2-40B4-BE49-F238E27FC236}">
                <a16:creationId xmlns:a16="http://schemas.microsoft.com/office/drawing/2014/main" id="{EAD5157A-5159-4D5E-9653-43BCC050C3EA}"/>
              </a:ext>
            </a:extLst>
          </p:cNvPr>
          <p:cNvCxnSpPr/>
          <p:nvPr/>
        </p:nvCxnSpPr>
        <p:spPr>
          <a:xfrm>
            <a:off x="1654090" y="3429000"/>
            <a:ext cx="4971793" cy="1310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Arrow: Down 24">
            <a:extLst>
              <a:ext uri="{FF2B5EF4-FFF2-40B4-BE49-F238E27FC236}">
                <a16:creationId xmlns:a16="http://schemas.microsoft.com/office/drawing/2014/main" id="{DC14136A-D6ED-402B-932E-4CDCB0C30983}"/>
              </a:ext>
            </a:extLst>
          </p:cNvPr>
          <p:cNvSpPr/>
          <p:nvPr/>
        </p:nvSpPr>
        <p:spPr>
          <a:xfrm>
            <a:off x="6625883" y="3429000"/>
            <a:ext cx="98474" cy="370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ADD52860-655E-4EE9-86BA-F7907FF7AA75}"/>
              </a:ext>
            </a:extLst>
          </p:cNvPr>
          <p:cNvSpPr/>
          <p:nvPr/>
        </p:nvSpPr>
        <p:spPr>
          <a:xfrm>
            <a:off x="6625883" y="4924938"/>
            <a:ext cx="98474" cy="3693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5080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F9B7BF-8315-4D39-B197-1234ECC7E237}"/>
              </a:ext>
            </a:extLst>
          </p:cNvPr>
          <p:cNvPicPr>
            <a:picLocks noChangeAspect="1"/>
          </p:cNvPicPr>
          <p:nvPr/>
        </p:nvPicPr>
        <p:blipFill>
          <a:blip r:embed="rId2"/>
          <a:stretch>
            <a:fillRect/>
          </a:stretch>
        </p:blipFill>
        <p:spPr>
          <a:xfrm>
            <a:off x="7760678" y="224953"/>
            <a:ext cx="4272062" cy="3204047"/>
          </a:xfrm>
          <a:prstGeom prst="rect">
            <a:avLst/>
          </a:prstGeom>
        </p:spPr>
      </p:pic>
      <p:sp>
        <p:nvSpPr>
          <p:cNvPr id="4" name="TextBox 3">
            <a:extLst>
              <a:ext uri="{FF2B5EF4-FFF2-40B4-BE49-F238E27FC236}">
                <a16:creationId xmlns:a16="http://schemas.microsoft.com/office/drawing/2014/main" id="{CEE4D70A-3624-4A3E-A710-2754BD81653F}"/>
              </a:ext>
            </a:extLst>
          </p:cNvPr>
          <p:cNvSpPr txBox="1"/>
          <p:nvPr/>
        </p:nvSpPr>
        <p:spPr>
          <a:xfrm>
            <a:off x="7301948" y="801260"/>
            <a:ext cx="538930" cy="369332"/>
          </a:xfrm>
          <a:prstGeom prst="rect">
            <a:avLst/>
          </a:prstGeom>
          <a:noFill/>
        </p:spPr>
        <p:txBody>
          <a:bodyPr wrap="none" rtlCol="0">
            <a:spAutoFit/>
          </a:bodyPr>
          <a:lstStyle/>
          <a:p>
            <a:r>
              <a:rPr lang="en-IN" dirty="0"/>
              <a:t>p=5</a:t>
            </a:r>
          </a:p>
        </p:txBody>
      </p:sp>
      <p:cxnSp>
        <p:nvCxnSpPr>
          <p:cNvPr id="6" name="Straight Arrow Connector 5">
            <a:extLst>
              <a:ext uri="{FF2B5EF4-FFF2-40B4-BE49-F238E27FC236}">
                <a16:creationId xmlns:a16="http://schemas.microsoft.com/office/drawing/2014/main" id="{F4CD1C3E-09AA-4923-83AF-9E3AAEB284DB}"/>
              </a:ext>
            </a:extLst>
          </p:cNvPr>
          <p:cNvCxnSpPr>
            <a:cxnSpLocks/>
            <a:stCxn id="4" idx="3"/>
          </p:cNvCxnSpPr>
          <p:nvPr/>
        </p:nvCxnSpPr>
        <p:spPr>
          <a:xfrm>
            <a:off x="7840878" y="985926"/>
            <a:ext cx="1943485" cy="81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E5B674-D28D-4BF0-A437-33D1F77ED18F}"/>
              </a:ext>
            </a:extLst>
          </p:cNvPr>
          <p:cNvSpPr txBox="1"/>
          <p:nvPr/>
        </p:nvSpPr>
        <p:spPr>
          <a:xfrm>
            <a:off x="12482" y="224619"/>
            <a:ext cx="7289466" cy="4247317"/>
          </a:xfrm>
          <a:prstGeom prst="rect">
            <a:avLst/>
          </a:prstGeom>
          <a:solidFill>
            <a:schemeClr val="accent1">
              <a:lumMod val="20000"/>
              <a:lumOff val="80000"/>
            </a:schemeClr>
          </a:solidFill>
        </p:spPr>
        <p:txBody>
          <a:bodyPr wrap="square">
            <a:spAutoFit/>
          </a:bodyPr>
          <a:lstStyle/>
          <a:p>
            <a:r>
              <a:rPr lang="en-IN" sz="1800" b="0" i="0" u="none" strike="noStrike" baseline="0" dirty="0">
                <a:solidFill>
                  <a:srgbClr val="000000"/>
                </a:solidFill>
                <a:latin typeface="Courier New" panose="02070309020205020404" pitchFamily="49" charset="0"/>
              </a:rPr>
              <a:t> n = 4;</a:t>
            </a:r>
          </a:p>
          <a:p>
            <a:r>
              <a:rPr lang="pt-BR" sz="1800" b="0" i="0" u="none" strike="noStrike" baseline="0" dirty="0">
                <a:solidFill>
                  <a:srgbClr val="000000"/>
                </a:solidFill>
                <a:latin typeface="Courier New" panose="02070309020205020404" pitchFamily="49" charset="0"/>
              </a:rPr>
              <a:t> Db = delsq(numgrid(</a:t>
            </a:r>
            <a:r>
              <a:rPr lang="pt-BR" sz="1800" b="0" i="0" u="none" strike="noStrike" baseline="0" dirty="0">
                <a:solidFill>
                  <a:srgbClr val="A020F0"/>
                </a:solidFill>
                <a:latin typeface="Courier New" panose="02070309020205020404" pitchFamily="49" charset="0"/>
              </a:rPr>
              <a:t>'S'</a:t>
            </a:r>
            <a:r>
              <a:rPr lang="pt-BR" sz="1800" b="0" i="0" u="none" strike="noStrike" baseline="0" dirty="0">
                <a:solidFill>
                  <a:srgbClr val="000000"/>
                </a:solidFill>
                <a:latin typeface="Courier New" panose="02070309020205020404" pitchFamily="49" charset="0"/>
              </a:rPr>
              <a:t>,n+2));</a:t>
            </a:r>
          </a:p>
          <a:p>
            <a:r>
              <a:rPr lang="en-IN" sz="1800" b="0" i="0" u="none" strike="noStrike" baseline="0" dirty="0">
                <a:solidFill>
                  <a:srgbClr val="000000"/>
                </a:solidFill>
                <a:latin typeface="Courier New" panose="02070309020205020404" pitchFamily="49" charset="0"/>
              </a:rPr>
              <a:t> B = graph(logical(Db),</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a:t>
            </a:r>
            <a:r>
              <a:rPr lang="en-IN" sz="1800" b="0" i="0" u="none" strike="noStrike" baseline="0" dirty="0">
                <a:solidFill>
                  <a:srgbClr val="3C763D"/>
                </a:solidFill>
                <a:latin typeface="Courier New" panose="02070309020205020404" pitchFamily="49" charset="0"/>
              </a:rPr>
              <a:t>% Cells, initially just nodes, no edges.</a:t>
            </a:r>
          </a:p>
          <a:p>
            <a:r>
              <a:rPr lang="pt-BR" sz="1800" b="0" i="0" u="none" strike="noStrike" baseline="0" dirty="0">
                <a:solidFill>
                  <a:srgbClr val="000000"/>
                </a:solidFill>
                <a:latin typeface="Courier New" panose="02070309020205020404" pitchFamily="49" charset="0"/>
              </a:rPr>
              <a:t> m = n-1;  </a:t>
            </a:r>
            <a:r>
              <a:rPr lang="pt-BR" sz="1800" b="0" i="0" u="none" strike="noStrike" baseline="0" dirty="0">
                <a:solidFill>
                  <a:srgbClr val="3C763D"/>
                </a:solidFill>
                <a:latin typeface="Courier New" panose="02070309020205020404" pitchFamily="49" charset="0"/>
              </a:rPr>
              <a:t>% m^2 cells</a:t>
            </a:r>
          </a:p>
          <a:p>
            <a:r>
              <a:rPr lang="en-IN" sz="1800" b="0" i="0" u="none" strike="noStrike" baseline="0" dirty="0">
                <a:solidFill>
                  <a:srgbClr val="000000"/>
                </a:solidFill>
                <a:latin typeface="Courier New" panose="02070309020205020404" pitchFamily="49" charset="0"/>
              </a:rPr>
              <a:t> Dc = </a:t>
            </a:r>
            <a:r>
              <a:rPr lang="en-IN" sz="1800" b="0" i="0" u="none" strike="noStrike" baseline="0" dirty="0" err="1">
                <a:solidFill>
                  <a:srgbClr val="000000"/>
                </a:solidFill>
                <a:latin typeface="Courier New" panose="02070309020205020404" pitchFamily="49" charset="0"/>
              </a:rPr>
              <a:t>delsq</a:t>
            </a:r>
            <a:r>
              <a:rPr lang="en-IN" sz="1800" b="0" i="0" u="none" strike="noStrike" baseline="0" dirty="0">
                <a:solidFill>
                  <a:srgbClr val="000000"/>
                </a:solidFill>
                <a:latin typeface="Courier New" panose="02070309020205020404" pitchFamily="49" charset="0"/>
              </a:rPr>
              <a:t>(</a:t>
            </a:r>
            <a:r>
              <a:rPr lang="en-IN" sz="1800" b="0" i="0" u="none" strike="noStrike" baseline="0" dirty="0" err="1">
                <a:solidFill>
                  <a:srgbClr val="000000"/>
                </a:solidFill>
                <a:latin typeface="Courier New" panose="02070309020205020404" pitchFamily="49" charset="0"/>
              </a:rPr>
              <a:t>numgrid</a:t>
            </a:r>
            <a:r>
              <a:rPr lang="en-IN" sz="1800" b="0" i="0" u="none" strike="noStrike" baseline="0" dirty="0">
                <a:solidFill>
                  <a:srgbClr val="000000"/>
                </a:solidFill>
                <a:latin typeface="Courier New" panose="02070309020205020404" pitchFamily="49" charset="0"/>
              </a:rPr>
              <a:t>(</a:t>
            </a:r>
            <a:r>
              <a:rPr lang="en-IN" sz="1800" b="0" i="0" u="none" strike="noStrike" baseline="0" dirty="0">
                <a:solidFill>
                  <a:srgbClr val="A020F0"/>
                </a:solidFill>
                <a:latin typeface="Courier New" panose="02070309020205020404" pitchFamily="49" charset="0"/>
              </a:rPr>
              <a:t>'S'</a:t>
            </a:r>
            <a:r>
              <a:rPr lang="en-IN" sz="1800" b="0" i="0" u="none" strike="noStrike" baseline="0" dirty="0">
                <a:solidFill>
                  <a:srgbClr val="000000"/>
                </a:solidFill>
                <a:latin typeface="Courier New" panose="02070309020205020404" pitchFamily="49" charset="0"/>
              </a:rPr>
              <a:t>,m+2));</a:t>
            </a:r>
          </a:p>
          <a:p>
            <a:r>
              <a:rPr lang="en-IN" sz="1800" b="0" i="0" u="none" strike="noStrike" baseline="0" dirty="0">
                <a:solidFill>
                  <a:srgbClr val="000000"/>
                </a:solidFill>
                <a:latin typeface="Courier New" panose="02070309020205020404" pitchFamily="49" charset="0"/>
              </a:rPr>
              <a:t> C = graph(logical(Dc),</a:t>
            </a:r>
            <a:r>
              <a:rPr lang="en-IN" sz="1800" b="0" i="0" u="none" strike="noStrike" baseline="0" dirty="0">
                <a:solidFill>
                  <a:srgbClr val="A020F0"/>
                </a:solidFill>
                <a:latin typeface="Courier New" panose="02070309020205020404" pitchFamily="49" charset="0"/>
              </a:rPr>
              <a:t>'</a:t>
            </a:r>
            <a:r>
              <a:rPr lang="en-IN" sz="1800" b="0" i="0" u="none" strike="noStrike" baseline="0" dirty="0" err="1">
                <a:solidFill>
                  <a:srgbClr val="A020F0"/>
                </a:solidFill>
                <a:latin typeface="Courier New" panose="02070309020205020404" pitchFamily="49" charset="0"/>
              </a:rPr>
              <a:t>omitselfloops</a:t>
            </a:r>
            <a:r>
              <a:rPr lang="en-IN" sz="1800" b="0" i="0" u="none" strike="noStrike" baseline="0" dirty="0">
                <a:solidFill>
                  <a:srgbClr val="A020F0"/>
                </a:solidFill>
                <a:latin typeface="Courier New" panose="02070309020205020404" pitchFamily="49" charset="0"/>
              </a:rPr>
              <a:t>'</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 available = 1:m^2; </a:t>
            </a:r>
            <a:r>
              <a:rPr lang="en-IN" sz="1800" b="0" i="0" u="none" strike="noStrike" baseline="0" dirty="0">
                <a:solidFill>
                  <a:srgbClr val="3C763D"/>
                </a:solidFill>
                <a:latin typeface="Courier New" panose="02070309020205020404" pitchFamily="49" charset="0"/>
              </a:rPr>
              <a:t>% Nodes we haven't visited yet.</a:t>
            </a:r>
          </a:p>
          <a:p>
            <a:r>
              <a:rPr lang="en-IN" sz="1800" b="0" i="0" u="none" strike="noStrike" baseline="0" dirty="0">
                <a:solidFill>
                  <a:srgbClr val="000000"/>
                </a:solidFill>
                <a:latin typeface="Courier New" panose="02070309020205020404" pitchFamily="49" charset="0"/>
              </a:rPr>
              <a:t> branches = [];</a:t>
            </a:r>
          </a:p>
          <a:p>
            <a:r>
              <a:rPr lang="en-IN" sz="1800" b="0" i="0" u="none" strike="noStrike" baseline="0" dirty="0">
                <a:solidFill>
                  <a:srgbClr val="000000"/>
                </a:solidFill>
                <a:latin typeface="Courier New" panose="02070309020205020404" pitchFamily="49" charset="0"/>
              </a:rPr>
              <a:t> tree = zeros(0,2); </a:t>
            </a:r>
            <a:r>
              <a:rPr lang="en-IN" sz="1800" b="0" i="0" u="none" strike="noStrike" baseline="0" dirty="0">
                <a:solidFill>
                  <a:srgbClr val="3C763D"/>
                </a:solidFill>
                <a:latin typeface="Courier New" panose="02070309020205020404" pitchFamily="49" charset="0"/>
              </a:rPr>
              <a:t>% Depth first search.</a:t>
            </a:r>
          </a:p>
          <a:p>
            <a:r>
              <a:rPr lang="en-IN" sz="1800" b="0" i="0" u="none" strike="noStrike" baseline="0" dirty="0">
                <a:solidFill>
                  <a:srgbClr val="000000"/>
                </a:solidFill>
                <a:latin typeface="Courier New" panose="02070309020205020404" pitchFamily="49" charset="0"/>
              </a:rPr>
              <a:t> p = 5;</a:t>
            </a:r>
          </a:p>
          <a:p>
            <a:r>
              <a:rPr lang="en-IN" sz="1800" b="0" i="0" u="none" strike="noStrike" baseline="0" dirty="0">
                <a:solidFill>
                  <a:srgbClr val="000000"/>
                </a:solidFill>
                <a:latin typeface="Courier New" panose="02070309020205020404" pitchFamily="49" charset="0"/>
              </a:rPr>
              <a:t> available(p) = 0;</a:t>
            </a:r>
          </a:p>
          <a:p>
            <a:r>
              <a:rPr lang="en-IN" sz="1800" b="0" i="0" u="none" strike="noStrike" baseline="0" dirty="0">
                <a:solidFill>
                  <a:srgbClr val="000000"/>
                </a:solidFill>
                <a:latin typeface="Courier New" panose="02070309020205020404" pitchFamily="49" charset="0"/>
              </a:rPr>
              <a:t>[~,~,</a:t>
            </a:r>
            <a:r>
              <a:rPr lang="en-IN" sz="1800" b="0" i="0" u="none" strike="noStrike" baseline="0" dirty="0" err="1">
                <a:solidFill>
                  <a:srgbClr val="000000"/>
                </a:solidFill>
                <a:latin typeface="Courier New" panose="02070309020205020404" pitchFamily="49" charset="0"/>
              </a:rPr>
              <a:t>ngh</a:t>
            </a:r>
            <a:r>
              <a:rPr lang="en-IN" sz="1800" b="0" i="0" u="none" strike="noStrike" baseline="0" dirty="0">
                <a:solidFill>
                  <a:srgbClr val="000000"/>
                </a:solidFill>
                <a:latin typeface="Courier New" panose="02070309020205020404" pitchFamily="49" charset="0"/>
              </a:rPr>
              <a:t>] = find(available(neighbors(</a:t>
            </a:r>
            <a:r>
              <a:rPr lang="en-IN" sz="1800" b="0" i="0" u="none" strike="noStrike" baseline="0" dirty="0" err="1">
                <a:solidFill>
                  <a:srgbClr val="000000"/>
                </a:solidFill>
                <a:latin typeface="Courier New" panose="02070309020205020404" pitchFamily="49" charset="0"/>
              </a:rPr>
              <a:t>C,p</a:t>
            </a:r>
            <a:r>
              <a:rPr lang="en-IN" sz="1800" b="0" i="0" u="none" strike="noStrike" baseline="0" dirty="0">
                <a:solidFill>
                  <a:srgbClr val="000000"/>
                </a:solidFill>
                <a:latin typeface="Courier New" panose="02070309020205020404" pitchFamily="49" charset="0"/>
              </a:rPr>
              <a:t>)));</a:t>
            </a:r>
          </a:p>
          <a:p>
            <a:r>
              <a:rPr lang="en-IN" sz="1800" b="0" i="0" u="none" strike="noStrike" baseline="0" dirty="0">
                <a:solidFill>
                  <a:srgbClr val="000000"/>
                </a:solidFill>
                <a:latin typeface="Courier New" panose="02070309020205020404" pitchFamily="49" charset="0"/>
              </a:rPr>
              <a:t>C</a:t>
            </a:r>
          </a:p>
          <a:p>
            <a:r>
              <a:rPr lang="en-IN" sz="1800" b="0" i="0" u="none" strike="noStrike" baseline="0" dirty="0" err="1">
                <a:solidFill>
                  <a:srgbClr val="000000"/>
                </a:solidFill>
                <a:latin typeface="Courier New" panose="02070309020205020404" pitchFamily="49" charset="0"/>
              </a:rPr>
              <a:t>ngh</a:t>
            </a:r>
            <a:endParaRPr lang="en-IN" sz="1800" b="0" i="0" u="none" strike="noStrike" baseline="0" dirty="0">
              <a:solidFill>
                <a:srgbClr val="000000"/>
              </a:solidFill>
              <a:latin typeface="Courier New" panose="02070309020205020404" pitchFamily="49" charset="0"/>
            </a:endParaRPr>
          </a:p>
        </p:txBody>
      </p:sp>
      <p:sp>
        <p:nvSpPr>
          <p:cNvPr id="10" name="TextBox 9">
            <a:extLst>
              <a:ext uri="{FF2B5EF4-FFF2-40B4-BE49-F238E27FC236}">
                <a16:creationId xmlns:a16="http://schemas.microsoft.com/office/drawing/2014/main" id="{CE7DF4BE-EBE9-48D5-A303-DA13485C9AB5}"/>
              </a:ext>
            </a:extLst>
          </p:cNvPr>
          <p:cNvSpPr txBox="1"/>
          <p:nvPr/>
        </p:nvSpPr>
        <p:spPr>
          <a:xfrm>
            <a:off x="3657215" y="5688705"/>
            <a:ext cx="2124607" cy="369332"/>
          </a:xfrm>
          <a:prstGeom prst="rect">
            <a:avLst/>
          </a:prstGeom>
          <a:solidFill>
            <a:schemeClr val="accent4">
              <a:lumMod val="60000"/>
              <a:lumOff val="40000"/>
            </a:schemeClr>
          </a:solidFill>
        </p:spPr>
        <p:txBody>
          <a:bodyPr wrap="square">
            <a:spAutoFit/>
          </a:bodyPr>
          <a:lstStyle/>
          <a:p>
            <a:r>
              <a:rPr lang="en-IN" dirty="0" err="1"/>
              <a:t>ngh</a:t>
            </a:r>
            <a:r>
              <a:rPr lang="en-IN" dirty="0"/>
              <a:t> =     2     4   6   8</a:t>
            </a:r>
          </a:p>
        </p:txBody>
      </p:sp>
      <p:sp>
        <p:nvSpPr>
          <p:cNvPr id="11" name="TextBox 10">
            <a:extLst>
              <a:ext uri="{FF2B5EF4-FFF2-40B4-BE49-F238E27FC236}">
                <a16:creationId xmlns:a16="http://schemas.microsoft.com/office/drawing/2014/main" id="{F6BB760B-C7F9-4F7B-ABD9-D18F33461432}"/>
              </a:ext>
            </a:extLst>
          </p:cNvPr>
          <p:cNvSpPr txBox="1"/>
          <p:nvPr/>
        </p:nvSpPr>
        <p:spPr>
          <a:xfrm>
            <a:off x="419206" y="4895173"/>
            <a:ext cx="856325" cy="369332"/>
          </a:xfrm>
          <a:prstGeom prst="rect">
            <a:avLst/>
          </a:prstGeom>
          <a:solidFill>
            <a:schemeClr val="accent2">
              <a:lumMod val="20000"/>
              <a:lumOff val="80000"/>
            </a:schemeClr>
          </a:solidFill>
        </p:spPr>
        <p:txBody>
          <a:bodyPr wrap="none" rtlCol="0">
            <a:spAutoFit/>
          </a:bodyPr>
          <a:lstStyle/>
          <a:p>
            <a:r>
              <a:rPr lang="en-IN" dirty="0"/>
              <a:t>Output</a:t>
            </a:r>
          </a:p>
        </p:txBody>
      </p:sp>
      <p:sp>
        <p:nvSpPr>
          <p:cNvPr id="13" name="TextBox 12">
            <a:extLst>
              <a:ext uri="{FF2B5EF4-FFF2-40B4-BE49-F238E27FC236}">
                <a16:creationId xmlns:a16="http://schemas.microsoft.com/office/drawing/2014/main" id="{753B3C6C-EEAF-49F4-86EF-67008C7FAF40}"/>
              </a:ext>
            </a:extLst>
          </p:cNvPr>
          <p:cNvSpPr txBox="1"/>
          <p:nvPr/>
        </p:nvSpPr>
        <p:spPr>
          <a:xfrm>
            <a:off x="180667" y="5411706"/>
            <a:ext cx="2946846" cy="923330"/>
          </a:xfrm>
          <a:prstGeom prst="rect">
            <a:avLst/>
          </a:prstGeom>
          <a:solidFill>
            <a:schemeClr val="accent2">
              <a:lumMod val="20000"/>
              <a:lumOff val="80000"/>
            </a:schemeClr>
          </a:solidFill>
        </p:spPr>
        <p:txBody>
          <a:bodyPr wrap="square">
            <a:spAutoFit/>
          </a:bodyPr>
          <a:lstStyle/>
          <a:p>
            <a:r>
              <a:rPr lang="en-IN" dirty="0"/>
              <a:t>C =   graph with properties:</a:t>
            </a:r>
          </a:p>
          <a:p>
            <a:r>
              <a:rPr lang="en-IN" dirty="0"/>
              <a:t>     Edges: [12×1 table]</a:t>
            </a:r>
          </a:p>
          <a:p>
            <a:r>
              <a:rPr lang="en-IN" dirty="0"/>
              <a:t>     Nodes: [9×0 table]</a:t>
            </a:r>
          </a:p>
        </p:txBody>
      </p:sp>
      <p:sp>
        <p:nvSpPr>
          <p:cNvPr id="14" name="TextBox 13">
            <a:extLst>
              <a:ext uri="{FF2B5EF4-FFF2-40B4-BE49-F238E27FC236}">
                <a16:creationId xmlns:a16="http://schemas.microsoft.com/office/drawing/2014/main" id="{0DBCBC94-C0DC-488D-ADE4-5F5B0A0709CD}"/>
              </a:ext>
            </a:extLst>
          </p:cNvPr>
          <p:cNvSpPr txBox="1"/>
          <p:nvPr/>
        </p:nvSpPr>
        <p:spPr>
          <a:xfrm>
            <a:off x="8898141" y="1653465"/>
            <a:ext cx="301686" cy="369332"/>
          </a:xfrm>
          <a:prstGeom prst="rect">
            <a:avLst/>
          </a:prstGeom>
          <a:noFill/>
        </p:spPr>
        <p:txBody>
          <a:bodyPr wrap="none" rtlCol="0">
            <a:spAutoFit/>
          </a:bodyPr>
          <a:lstStyle/>
          <a:p>
            <a:r>
              <a:rPr lang="en-IN" dirty="0"/>
              <a:t>2</a:t>
            </a:r>
          </a:p>
        </p:txBody>
      </p:sp>
      <p:sp>
        <p:nvSpPr>
          <p:cNvPr id="15" name="TextBox 14">
            <a:extLst>
              <a:ext uri="{FF2B5EF4-FFF2-40B4-BE49-F238E27FC236}">
                <a16:creationId xmlns:a16="http://schemas.microsoft.com/office/drawing/2014/main" id="{4715DFAF-20B4-4969-85E7-D472A73A781D}"/>
              </a:ext>
            </a:extLst>
          </p:cNvPr>
          <p:cNvSpPr txBox="1"/>
          <p:nvPr/>
        </p:nvSpPr>
        <p:spPr>
          <a:xfrm>
            <a:off x="9784363" y="1027969"/>
            <a:ext cx="301686" cy="369332"/>
          </a:xfrm>
          <a:prstGeom prst="rect">
            <a:avLst/>
          </a:prstGeom>
          <a:noFill/>
        </p:spPr>
        <p:txBody>
          <a:bodyPr wrap="none" rtlCol="0">
            <a:spAutoFit/>
          </a:bodyPr>
          <a:lstStyle/>
          <a:p>
            <a:r>
              <a:rPr lang="en-IN" dirty="0"/>
              <a:t>4</a:t>
            </a:r>
          </a:p>
        </p:txBody>
      </p:sp>
      <p:cxnSp>
        <p:nvCxnSpPr>
          <p:cNvPr id="18" name="Straight Arrow Connector 17">
            <a:extLst>
              <a:ext uri="{FF2B5EF4-FFF2-40B4-BE49-F238E27FC236}">
                <a16:creationId xmlns:a16="http://schemas.microsoft.com/office/drawing/2014/main" id="{F0996A1A-59E4-4A44-9F73-DAF6D0354823}"/>
              </a:ext>
            </a:extLst>
          </p:cNvPr>
          <p:cNvCxnSpPr/>
          <p:nvPr/>
        </p:nvCxnSpPr>
        <p:spPr>
          <a:xfrm>
            <a:off x="2319130" y="2348277"/>
            <a:ext cx="5441548" cy="148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1">
            <a:extLst>
              <a:ext uri="{FF2B5EF4-FFF2-40B4-BE49-F238E27FC236}">
                <a16:creationId xmlns:a16="http://schemas.microsoft.com/office/drawing/2014/main" id="{B9FA486F-3580-4BD2-9772-0CD766D6E699}"/>
              </a:ext>
            </a:extLst>
          </p:cNvPr>
          <p:cNvGraphicFramePr>
            <a:graphicFrameLocks noGrp="1"/>
          </p:cNvGraphicFramePr>
          <p:nvPr/>
        </p:nvGraphicFramePr>
        <p:xfrm>
          <a:off x="6264057" y="3882002"/>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endParaRPr lang="en-IN" dirty="0"/>
                    </a:p>
                  </a:txBody>
                  <a:tcPr>
                    <a:solidFill>
                      <a:schemeClr val="accent2">
                        <a:lumMod val="20000"/>
                        <a:lumOff val="80000"/>
                      </a:schemeClr>
                    </a:solidFill>
                  </a:tcPr>
                </a:tc>
                <a:tc>
                  <a:txBody>
                    <a:bodyPr/>
                    <a:lstStyle/>
                    <a:p>
                      <a:r>
                        <a:rPr lang="en-IN" dirty="0"/>
                        <a:t>1</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5</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graphicFrame>
        <p:nvGraphicFramePr>
          <p:cNvPr id="22" name="Table 21">
            <a:extLst>
              <a:ext uri="{FF2B5EF4-FFF2-40B4-BE49-F238E27FC236}">
                <a16:creationId xmlns:a16="http://schemas.microsoft.com/office/drawing/2014/main" id="{D29A7507-6F70-47FD-91DF-3E08A5340CBA}"/>
              </a:ext>
            </a:extLst>
          </p:cNvPr>
          <p:cNvGraphicFramePr>
            <a:graphicFrameLocks noGrp="1"/>
          </p:cNvGraphicFramePr>
          <p:nvPr/>
        </p:nvGraphicFramePr>
        <p:xfrm>
          <a:off x="6322345" y="4554098"/>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r>
                        <a:rPr lang="en-IN" dirty="0"/>
                        <a:t>0</a:t>
                      </a:r>
                    </a:p>
                  </a:txBody>
                  <a:tcPr>
                    <a:solidFill>
                      <a:schemeClr val="accent2">
                        <a:lumMod val="20000"/>
                        <a:lumOff val="80000"/>
                      </a:schemeClr>
                    </a:solidFill>
                  </a:tcPr>
                </a:tc>
                <a:tc>
                  <a:txBody>
                    <a:bodyPr/>
                    <a:lstStyle/>
                    <a:p>
                      <a:r>
                        <a:rPr lang="en-IN" dirty="0"/>
                        <a:t>1</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0</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cxnSp>
        <p:nvCxnSpPr>
          <p:cNvPr id="24" name="Straight Arrow Connector 23">
            <a:extLst>
              <a:ext uri="{FF2B5EF4-FFF2-40B4-BE49-F238E27FC236}">
                <a16:creationId xmlns:a16="http://schemas.microsoft.com/office/drawing/2014/main" id="{EAD5157A-5159-4D5E-9653-43BCC050C3EA}"/>
              </a:ext>
            </a:extLst>
          </p:cNvPr>
          <p:cNvCxnSpPr/>
          <p:nvPr/>
        </p:nvCxnSpPr>
        <p:spPr>
          <a:xfrm>
            <a:off x="1654090" y="3429000"/>
            <a:ext cx="4971793" cy="1310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E97ACA-991B-4627-A206-F204AE54C2DF}"/>
              </a:ext>
            </a:extLst>
          </p:cNvPr>
          <p:cNvSpPr txBox="1"/>
          <p:nvPr/>
        </p:nvSpPr>
        <p:spPr>
          <a:xfrm>
            <a:off x="10006982" y="1698557"/>
            <a:ext cx="301686" cy="369332"/>
          </a:xfrm>
          <a:prstGeom prst="rect">
            <a:avLst/>
          </a:prstGeom>
          <a:noFill/>
        </p:spPr>
        <p:txBody>
          <a:bodyPr wrap="none" rtlCol="0">
            <a:spAutoFit/>
          </a:bodyPr>
          <a:lstStyle/>
          <a:p>
            <a:r>
              <a:rPr lang="en-IN" dirty="0"/>
              <a:t>5</a:t>
            </a:r>
          </a:p>
        </p:txBody>
      </p:sp>
      <p:sp>
        <p:nvSpPr>
          <p:cNvPr id="7" name="TextBox 6">
            <a:extLst>
              <a:ext uri="{FF2B5EF4-FFF2-40B4-BE49-F238E27FC236}">
                <a16:creationId xmlns:a16="http://schemas.microsoft.com/office/drawing/2014/main" id="{E43FBA8E-DA28-4887-BF16-47E828A27C17}"/>
              </a:ext>
            </a:extLst>
          </p:cNvPr>
          <p:cNvSpPr txBox="1"/>
          <p:nvPr/>
        </p:nvSpPr>
        <p:spPr>
          <a:xfrm>
            <a:off x="9935206" y="2522399"/>
            <a:ext cx="301686" cy="369332"/>
          </a:xfrm>
          <a:prstGeom prst="rect">
            <a:avLst/>
          </a:prstGeom>
          <a:noFill/>
        </p:spPr>
        <p:txBody>
          <a:bodyPr wrap="none" rtlCol="0">
            <a:spAutoFit/>
          </a:bodyPr>
          <a:lstStyle/>
          <a:p>
            <a:r>
              <a:rPr lang="en-IN" dirty="0"/>
              <a:t>6</a:t>
            </a:r>
          </a:p>
        </p:txBody>
      </p:sp>
      <p:sp>
        <p:nvSpPr>
          <p:cNvPr id="9" name="TextBox 8">
            <a:extLst>
              <a:ext uri="{FF2B5EF4-FFF2-40B4-BE49-F238E27FC236}">
                <a16:creationId xmlns:a16="http://schemas.microsoft.com/office/drawing/2014/main" id="{76418ACA-080A-49D8-A996-E2274B90E3B1}"/>
              </a:ext>
            </a:extLst>
          </p:cNvPr>
          <p:cNvSpPr txBox="1"/>
          <p:nvPr/>
        </p:nvSpPr>
        <p:spPr>
          <a:xfrm>
            <a:off x="10693989" y="1698557"/>
            <a:ext cx="301686" cy="369332"/>
          </a:xfrm>
          <a:prstGeom prst="rect">
            <a:avLst/>
          </a:prstGeom>
          <a:noFill/>
        </p:spPr>
        <p:txBody>
          <a:bodyPr wrap="none" rtlCol="0">
            <a:spAutoFit/>
          </a:bodyPr>
          <a:lstStyle/>
          <a:p>
            <a:r>
              <a:rPr lang="en-IN" dirty="0"/>
              <a:t>8</a:t>
            </a:r>
          </a:p>
        </p:txBody>
      </p:sp>
      <p:sp>
        <p:nvSpPr>
          <p:cNvPr id="12" name="Arrow: Down 11">
            <a:extLst>
              <a:ext uri="{FF2B5EF4-FFF2-40B4-BE49-F238E27FC236}">
                <a16:creationId xmlns:a16="http://schemas.microsoft.com/office/drawing/2014/main" id="{E072B775-4D68-4F51-9C8C-A92C9C625065}"/>
              </a:ext>
            </a:extLst>
          </p:cNvPr>
          <p:cNvSpPr/>
          <p:nvPr/>
        </p:nvSpPr>
        <p:spPr>
          <a:xfrm>
            <a:off x="8953543" y="3526891"/>
            <a:ext cx="130936" cy="301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Up 16">
            <a:extLst>
              <a:ext uri="{FF2B5EF4-FFF2-40B4-BE49-F238E27FC236}">
                <a16:creationId xmlns:a16="http://schemas.microsoft.com/office/drawing/2014/main" id="{D86B7223-5111-4B9D-A1E7-FF58A3F3C9AF}"/>
              </a:ext>
            </a:extLst>
          </p:cNvPr>
          <p:cNvSpPr/>
          <p:nvPr/>
        </p:nvSpPr>
        <p:spPr>
          <a:xfrm>
            <a:off x="9019011" y="4924938"/>
            <a:ext cx="180816" cy="3395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4BD548DC-7799-4E03-B0CC-1968BDCDCAD0}"/>
              </a:ext>
            </a:extLst>
          </p:cNvPr>
          <p:cNvCxnSpPr/>
          <p:nvPr/>
        </p:nvCxnSpPr>
        <p:spPr>
          <a:xfrm>
            <a:off x="2124222" y="2891731"/>
            <a:ext cx="4670473" cy="2519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E28D66-7A42-44EA-B845-DC5007245C26}"/>
              </a:ext>
            </a:extLst>
          </p:cNvPr>
          <p:cNvSpPr txBox="1"/>
          <p:nvPr/>
        </p:nvSpPr>
        <p:spPr>
          <a:xfrm>
            <a:off x="6921305" y="5528603"/>
            <a:ext cx="5016373" cy="1200329"/>
          </a:xfrm>
          <a:prstGeom prst="rect">
            <a:avLst/>
          </a:prstGeom>
          <a:solidFill>
            <a:schemeClr val="accent1">
              <a:lumMod val="40000"/>
              <a:lumOff val="60000"/>
            </a:schemeClr>
          </a:solidFill>
        </p:spPr>
        <p:txBody>
          <a:bodyPr wrap="none" rtlCol="0">
            <a:spAutoFit/>
          </a:bodyPr>
          <a:lstStyle/>
          <a:p>
            <a:r>
              <a:rPr lang="en-IN" dirty="0">
                <a:solidFill>
                  <a:srgbClr val="FF0000"/>
                </a:solidFill>
              </a:rPr>
              <a:t>tree</a:t>
            </a:r>
            <a:r>
              <a:rPr lang="en-IN" dirty="0"/>
              <a:t>   </a:t>
            </a:r>
            <a:r>
              <a:rPr lang="en-IN" dirty="0" err="1"/>
              <a:t>wil</a:t>
            </a:r>
            <a:r>
              <a:rPr lang="en-IN" dirty="0"/>
              <a:t> be finally 2 column array of size m^2x2 .</a:t>
            </a:r>
          </a:p>
          <a:p>
            <a:r>
              <a:rPr lang="en-IN" dirty="0"/>
              <a:t>Every time algorithm visit a new node , it will store </a:t>
            </a:r>
          </a:p>
          <a:p>
            <a:r>
              <a:rPr lang="en-IN" dirty="0"/>
              <a:t>previous node and currently visited  node numbers </a:t>
            </a:r>
          </a:p>
          <a:p>
            <a:r>
              <a:rPr lang="en-IN" dirty="0"/>
              <a:t>as a pair.</a:t>
            </a:r>
          </a:p>
        </p:txBody>
      </p:sp>
      <p:sp>
        <p:nvSpPr>
          <p:cNvPr id="25" name="TextBox 24">
            <a:extLst>
              <a:ext uri="{FF2B5EF4-FFF2-40B4-BE49-F238E27FC236}">
                <a16:creationId xmlns:a16="http://schemas.microsoft.com/office/drawing/2014/main" id="{7262A35A-3AAA-44C0-84E7-83E4E6F3C9B9}"/>
              </a:ext>
            </a:extLst>
          </p:cNvPr>
          <p:cNvSpPr txBox="1"/>
          <p:nvPr/>
        </p:nvSpPr>
        <p:spPr>
          <a:xfrm>
            <a:off x="9061517" y="3358689"/>
            <a:ext cx="538930" cy="369332"/>
          </a:xfrm>
          <a:prstGeom prst="rect">
            <a:avLst/>
          </a:prstGeom>
          <a:noFill/>
        </p:spPr>
        <p:txBody>
          <a:bodyPr wrap="none" rtlCol="0">
            <a:spAutoFit/>
          </a:bodyPr>
          <a:lstStyle/>
          <a:p>
            <a:r>
              <a:rPr lang="en-IN" dirty="0"/>
              <a:t>p=5</a:t>
            </a:r>
          </a:p>
        </p:txBody>
      </p:sp>
    </p:spTree>
    <p:extLst>
      <p:ext uri="{BB962C8B-B14F-4D97-AF65-F5344CB8AC3E}">
        <p14:creationId xmlns:p14="http://schemas.microsoft.com/office/powerpoint/2010/main" val="3733560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5DFA05-DA05-4CE5-9C2F-DF2A31DFAC89}"/>
              </a:ext>
            </a:extLst>
          </p:cNvPr>
          <p:cNvSpPr/>
          <p:nvPr/>
        </p:nvSpPr>
        <p:spPr>
          <a:xfrm>
            <a:off x="1486244" y="181931"/>
            <a:ext cx="921951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How array ‘available’ is utilized </a:t>
            </a:r>
          </a:p>
        </p:txBody>
      </p:sp>
      <p:graphicFrame>
        <p:nvGraphicFramePr>
          <p:cNvPr id="3" name="Table 2">
            <a:extLst>
              <a:ext uri="{FF2B5EF4-FFF2-40B4-BE49-F238E27FC236}">
                <a16:creationId xmlns:a16="http://schemas.microsoft.com/office/drawing/2014/main" id="{43436D17-D8FF-4302-8D64-424A0C3A28EA}"/>
              </a:ext>
            </a:extLst>
          </p:cNvPr>
          <p:cNvGraphicFramePr>
            <a:graphicFrameLocks noGrp="1"/>
          </p:cNvGraphicFramePr>
          <p:nvPr/>
        </p:nvGraphicFramePr>
        <p:xfrm>
          <a:off x="2678812" y="1585815"/>
          <a:ext cx="5478635"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59960431"/>
                    </a:ext>
                  </a:extLst>
                </a:gridCol>
                <a:gridCol w="585595">
                  <a:extLst>
                    <a:ext uri="{9D8B030D-6E8A-4147-A177-3AD203B41FA5}">
                      <a16:colId xmlns:a16="http://schemas.microsoft.com/office/drawing/2014/main" val="457490528"/>
                    </a:ext>
                  </a:extLst>
                </a:gridCol>
                <a:gridCol w="585595">
                  <a:extLst>
                    <a:ext uri="{9D8B030D-6E8A-4147-A177-3AD203B41FA5}">
                      <a16:colId xmlns:a16="http://schemas.microsoft.com/office/drawing/2014/main" val="2307535012"/>
                    </a:ext>
                  </a:extLst>
                </a:gridCol>
                <a:gridCol w="585595">
                  <a:extLst>
                    <a:ext uri="{9D8B030D-6E8A-4147-A177-3AD203B41FA5}">
                      <a16:colId xmlns:a16="http://schemas.microsoft.com/office/drawing/2014/main" val="2748780025"/>
                    </a:ext>
                  </a:extLst>
                </a:gridCol>
                <a:gridCol w="585595">
                  <a:extLst>
                    <a:ext uri="{9D8B030D-6E8A-4147-A177-3AD203B41FA5}">
                      <a16:colId xmlns:a16="http://schemas.microsoft.com/office/drawing/2014/main" val="2166259579"/>
                    </a:ext>
                  </a:extLst>
                </a:gridCol>
                <a:gridCol w="585595">
                  <a:extLst>
                    <a:ext uri="{9D8B030D-6E8A-4147-A177-3AD203B41FA5}">
                      <a16:colId xmlns:a16="http://schemas.microsoft.com/office/drawing/2014/main" val="2839495025"/>
                    </a:ext>
                  </a:extLst>
                </a:gridCol>
                <a:gridCol w="469585">
                  <a:extLst>
                    <a:ext uri="{9D8B030D-6E8A-4147-A177-3AD203B41FA5}">
                      <a16:colId xmlns:a16="http://schemas.microsoft.com/office/drawing/2014/main" val="1166444763"/>
                    </a:ext>
                  </a:extLst>
                </a:gridCol>
                <a:gridCol w="701605">
                  <a:extLst>
                    <a:ext uri="{9D8B030D-6E8A-4147-A177-3AD203B41FA5}">
                      <a16:colId xmlns:a16="http://schemas.microsoft.com/office/drawing/2014/main" val="1505076225"/>
                    </a:ext>
                  </a:extLst>
                </a:gridCol>
                <a:gridCol w="585595">
                  <a:extLst>
                    <a:ext uri="{9D8B030D-6E8A-4147-A177-3AD203B41FA5}">
                      <a16:colId xmlns:a16="http://schemas.microsoft.com/office/drawing/2014/main" val="952878380"/>
                    </a:ext>
                  </a:extLst>
                </a:gridCol>
                <a:gridCol w="585595">
                  <a:extLst>
                    <a:ext uri="{9D8B030D-6E8A-4147-A177-3AD203B41FA5}">
                      <a16:colId xmlns:a16="http://schemas.microsoft.com/office/drawing/2014/main" val="1066852334"/>
                    </a:ext>
                  </a:extLst>
                </a:gridCol>
              </a:tblGrid>
              <a:tr h="370840">
                <a:tc>
                  <a:txBody>
                    <a:bodyPr/>
                    <a:lstStyle/>
                    <a:p>
                      <a:r>
                        <a:rPr lang="en-IN" dirty="0"/>
                        <a:t>0</a:t>
                      </a:r>
                    </a:p>
                  </a:txBody>
                  <a:tcPr>
                    <a:solidFill>
                      <a:schemeClr val="accent2">
                        <a:lumMod val="20000"/>
                        <a:lumOff val="80000"/>
                      </a:schemeClr>
                    </a:solidFill>
                  </a:tcPr>
                </a:tc>
                <a:tc>
                  <a:txBody>
                    <a:bodyPr/>
                    <a:lstStyle/>
                    <a:p>
                      <a:r>
                        <a:rPr lang="en-IN" dirty="0"/>
                        <a:t>1</a:t>
                      </a:r>
                    </a:p>
                  </a:txBody>
                  <a:tcPr>
                    <a:solidFill>
                      <a:schemeClr val="tx1"/>
                    </a:solidFill>
                  </a:tcPr>
                </a:tc>
                <a:tc>
                  <a:txBody>
                    <a:bodyPr/>
                    <a:lstStyle/>
                    <a:p>
                      <a:r>
                        <a:rPr lang="en-IN" dirty="0"/>
                        <a:t>2</a:t>
                      </a:r>
                    </a:p>
                  </a:txBody>
                  <a:tcPr>
                    <a:solidFill>
                      <a:schemeClr val="tx1"/>
                    </a:solidFill>
                  </a:tcPr>
                </a:tc>
                <a:tc>
                  <a:txBody>
                    <a:bodyPr/>
                    <a:lstStyle/>
                    <a:p>
                      <a:r>
                        <a:rPr lang="en-IN" dirty="0"/>
                        <a:t>3</a:t>
                      </a:r>
                    </a:p>
                  </a:txBody>
                  <a:tcPr>
                    <a:solidFill>
                      <a:schemeClr val="tx1"/>
                    </a:solidFill>
                  </a:tcPr>
                </a:tc>
                <a:tc>
                  <a:txBody>
                    <a:bodyPr/>
                    <a:lstStyle/>
                    <a:p>
                      <a:r>
                        <a:rPr lang="en-IN" dirty="0"/>
                        <a:t>4</a:t>
                      </a:r>
                    </a:p>
                  </a:txBody>
                  <a:tcPr>
                    <a:solidFill>
                      <a:schemeClr val="tx1"/>
                    </a:solidFill>
                  </a:tcPr>
                </a:tc>
                <a:tc>
                  <a:txBody>
                    <a:bodyPr/>
                    <a:lstStyle/>
                    <a:p>
                      <a:r>
                        <a:rPr lang="en-IN" dirty="0"/>
                        <a:t>0</a:t>
                      </a:r>
                    </a:p>
                  </a:txBody>
                  <a:tcPr>
                    <a:solidFill>
                      <a:schemeClr val="tx1"/>
                    </a:solidFill>
                  </a:tcPr>
                </a:tc>
                <a:tc>
                  <a:txBody>
                    <a:bodyPr/>
                    <a:lstStyle/>
                    <a:p>
                      <a:r>
                        <a:rPr lang="en-IN" dirty="0"/>
                        <a:t>6</a:t>
                      </a:r>
                    </a:p>
                  </a:txBody>
                  <a:tcPr>
                    <a:solidFill>
                      <a:schemeClr val="tx1"/>
                    </a:solidFill>
                  </a:tcPr>
                </a:tc>
                <a:tc>
                  <a:txBody>
                    <a:bodyPr/>
                    <a:lstStyle/>
                    <a:p>
                      <a:r>
                        <a:rPr lang="en-IN" dirty="0"/>
                        <a:t>7</a:t>
                      </a:r>
                    </a:p>
                  </a:txBody>
                  <a:tcPr>
                    <a:solidFill>
                      <a:schemeClr val="tx1"/>
                    </a:solidFill>
                  </a:tcPr>
                </a:tc>
                <a:tc>
                  <a:txBody>
                    <a:bodyPr/>
                    <a:lstStyle/>
                    <a:p>
                      <a:r>
                        <a:rPr lang="en-IN" dirty="0"/>
                        <a:t>8</a:t>
                      </a:r>
                    </a:p>
                  </a:txBody>
                  <a:tcPr>
                    <a:solidFill>
                      <a:schemeClr val="tx1"/>
                    </a:solidFill>
                  </a:tcPr>
                </a:tc>
                <a:tc>
                  <a:txBody>
                    <a:bodyPr/>
                    <a:lstStyle/>
                    <a:p>
                      <a:r>
                        <a:rPr lang="en-IN" dirty="0"/>
                        <a:t>9</a:t>
                      </a:r>
                    </a:p>
                  </a:txBody>
                  <a:tcPr>
                    <a:solidFill>
                      <a:schemeClr val="tx1"/>
                    </a:solidFill>
                  </a:tcPr>
                </a:tc>
                <a:extLst>
                  <a:ext uri="{0D108BD9-81ED-4DB2-BD59-A6C34878D82A}">
                    <a16:rowId xmlns:a16="http://schemas.microsoft.com/office/drawing/2014/main" val="2827028324"/>
                  </a:ext>
                </a:extLst>
              </a:tr>
            </a:tbl>
          </a:graphicData>
        </a:graphic>
      </p:graphicFrame>
      <p:sp>
        <p:nvSpPr>
          <p:cNvPr id="4" name="TextBox 3">
            <a:extLst>
              <a:ext uri="{FF2B5EF4-FFF2-40B4-BE49-F238E27FC236}">
                <a16:creationId xmlns:a16="http://schemas.microsoft.com/office/drawing/2014/main" id="{BAD32DD5-AC32-4D43-8461-FC7A4D3B3DB0}"/>
              </a:ext>
            </a:extLst>
          </p:cNvPr>
          <p:cNvSpPr txBox="1"/>
          <p:nvPr/>
        </p:nvSpPr>
        <p:spPr>
          <a:xfrm>
            <a:off x="684850" y="2690428"/>
            <a:ext cx="11563871" cy="1938992"/>
          </a:xfrm>
          <a:prstGeom prst="rect">
            <a:avLst/>
          </a:prstGeom>
          <a:solidFill>
            <a:schemeClr val="accent2">
              <a:lumMod val="20000"/>
              <a:lumOff val="80000"/>
            </a:schemeClr>
          </a:solidFill>
        </p:spPr>
        <p:txBody>
          <a:bodyPr wrap="none" rtlCol="0">
            <a:spAutoFit/>
          </a:bodyPr>
          <a:lstStyle/>
          <a:p>
            <a:r>
              <a:rPr lang="en-IN" sz="2400" dirty="0"/>
              <a:t>Every time algorithm visit a new node say k, available(k) is assigned as zero. </a:t>
            </a:r>
          </a:p>
          <a:p>
            <a:r>
              <a:rPr lang="en-IN" sz="2400" dirty="0"/>
              <a:t>This will enable us to decide two things.</a:t>
            </a:r>
          </a:p>
          <a:p>
            <a:pPr marL="457200" indent="-457200">
              <a:buAutoNum type="arabicParenR"/>
            </a:pPr>
            <a:r>
              <a:rPr lang="en-IN" sz="2400" dirty="0"/>
              <a:t>Has algorithm visited all node?.</a:t>
            </a:r>
          </a:p>
          <a:p>
            <a:pPr marL="457200" indent="-457200">
              <a:buAutoNum type="arabicParenR"/>
            </a:pPr>
            <a:r>
              <a:rPr lang="en-IN" sz="2400" dirty="0"/>
              <a:t>Using </a:t>
            </a:r>
            <a:r>
              <a:rPr lang="en-IN" sz="2400" dirty="0">
                <a:solidFill>
                  <a:srgbClr val="FF0000"/>
                </a:solidFill>
              </a:rPr>
              <a:t>neighbour function on graph </a:t>
            </a:r>
            <a:r>
              <a:rPr lang="en-IN" sz="2400" dirty="0"/>
              <a:t>and  the array ‘</a:t>
            </a:r>
            <a:r>
              <a:rPr lang="en-IN" sz="2400" dirty="0">
                <a:solidFill>
                  <a:srgbClr val="FF0000"/>
                </a:solidFill>
              </a:rPr>
              <a:t>available</a:t>
            </a:r>
            <a:r>
              <a:rPr lang="en-IN" sz="2400" dirty="0"/>
              <a:t>’ , we can do back tracking</a:t>
            </a:r>
          </a:p>
          <a:p>
            <a:r>
              <a:rPr lang="en-IN" sz="2400" dirty="0"/>
              <a:t>(back tracking is done whenever we reach a  node whose all neighbours are already visited)</a:t>
            </a:r>
          </a:p>
        </p:txBody>
      </p:sp>
    </p:spTree>
    <p:extLst>
      <p:ext uri="{BB962C8B-B14F-4D97-AF65-F5344CB8AC3E}">
        <p14:creationId xmlns:p14="http://schemas.microsoft.com/office/powerpoint/2010/main" val="1396333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4EEF1AF-81DE-462B-A014-928D3C17BDF5}"/>
              </a:ext>
            </a:extLst>
          </p:cNvPr>
          <p:cNvGrpSpPr/>
          <p:nvPr/>
        </p:nvGrpSpPr>
        <p:grpSpPr>
          <a:xfrm>
            <a:off x="114782" y="364508"/>
            <a:ext cx="11917958" cy="6350320"/>
            <a:chOff x="114782" y="364508"/>
            <a:chExt cx="11917958" cy="6350320"/>
          </a:xfrm>
        </p:grpSpPr>
        <p:pic>
          <p:nvPicPr>
            <p:cNvPr id="4" name="Picture 3">
              <a:extLst>
                <a:ext uri="{FF2B5EF4-FFF2-40B4-BE49-F238E27FC236}">
                  <a16:creationId xmlns:a16="http://schemas.microsoft.com/office/drawing/2014/main" id="{10E5AEBB-4A4C-434C-9269-585ED7F6AB02}"/>
                </a:ext>
              </a:extLst>
            </p:cNvPr>
            <p:cNvPicPr>
              <a:picLocks noChangeAspect="1"/>
            </p:cNvPicPr>
            <p:nvPr/>
          </p:nvPicPr>
          <p:blipFill>
            <a:blip r:embed="rId2"/>
            <a:stretch>
              <a:fillRect/>
            </a:stretch>
          </p:blipFill>
          <p:spPr>
            <a:xfrm>
              <a:off x="7760678" y="750744"/>
              <a:ext cx="4272062" cy="3204047"/>
            </a:xfrm>
            <a:prstGeom prst="rect">
              <a:avLst/>
            </a:prstGeom>
          </p:spPr>
        </p:pic>
        <p:sp>
          <p:nvSpPr>
            <p:cNvPr id="10" name="TextBox 9">
              <a:extLst>
                <a:ext uri="{FF2B5EF4-FFF2-40B4-BE49-F238E27FC236}">
                  <a16:creationId xmlns:a16="http://schemas.microsoft.com/office/drawing/2014/main" id="{EDD877FB-8400-4F9F-9DA0-BCBD2FDF4A58}"/>
                </a:ext>
              </a:extLst>
            </p:cNvPr>
            <p:cNvSpPr txBox="1"/>
            <p:nvPr/>
          </p:nvSpPr>
          <p:spPr>
            <a:xfrm>
              <a:off x="6515206" y="364508"/>
              <a:ext cx="1383323" cy="2862322"/>
            </a:xfrm>
            <a:prstGeom prst="rect">
              <a:avLst/>
            </a:prstGeom>
            <a:noFill/>
          </p:spPr>
          <p:txBody>
            <a:bodyPr wrap="square">
              <a:spAutoFit/>
            </a:bodyPr>
            <a:lstStyle/>
            <a:p>
              <a:r>
                <a:rPr lang="en-IN" dirty="0"/>
                <a:t>tree =</a:t>
              </a:r>
            </a:p>
            <a:p>
              <a:endParaRPr lang="en-IN" dirty="0"/>
            </a:p>
            <a:p>
              <a:r>
                <a:rPr lang="en-IN" dirty="0"/>
                <a:t>     1     4</a:t>
              </a:r>
            </a:p>
            <a:p>
              <a:r>
                <a:rPr lang="en-IN" dirty="0"/>
                <a:t>     4     5</a:t>
              </a:r>
            </a:p>
            <a:p>
              <a:r>
                <a:rPr lang="en-IN" dirty="0"/>
                <a:t>     5     2</a:t>
              </a:r>
            </a:p>
            <a:p>
              <a:r>
                <a:rPr lang="en-IN" dirty="0"/>
                <a:t>     2     3</a:t>
              </a:r>
            </a:p>
            <a:p>
              <a:r>
                <a:rPr lang="en-IN" dirty="0"/>
                <a:t>     3     6</a:t>
              </a:r>
            </a:p>
            <a:p>
              <a:r>
                <a:rPr lang="en-IN" dirty="0"/>
                <a:t>     6     9</a:t>
              </a:r>
            </a:p>
            <a:p>
              <a:r>
                <a:rPr lang="en-IN" dirty="0"/>
                <a:t>     9     8</a:t>
              </a:r>
            </a:p>
            <a:p>
              <a:r>
                <a:rPr lang="en-IN" dirty="0"/>
                <a:t>     8     7</a:t>
              </a:r>
            </a:p>
          </p:txBody>
        </p:sp>
        <p:sp>
          <p:nvSpPr>
            <p:cNvPr id="11" name="Freeform: Shape 10">
              <a:extLst>
                <a:ext uri="{FF2B5EF4-FFF2-40B4-BE49-F238E27FC236}">
                  <a16:creationId xmlns:a16="http://schemas.microsoft.com/office/drawing/2014/main" id="{47601270-7AAD-4634-A122-634605047432}"/>
                </a:ext>
              </a:extLst>
            </p:cNvPr>
            <p:cNvSpPr/>
            <p:nvPr/>
          </p:nvSpPr>
          <p:spPr>
            <a:xfrm>
              <a:off x="9167838" y="1459877"/>
              <a:ext cx="1457739" cy="1497495"/>
            </a:xfrm>
            <a:custGeom>
              <a:avLst/>
              <a:gdLst>
                <a:gd name="connsiteX0" fmla="*/ 0 w 1457739"/>
                <a:gd name="connsiteY0" fmla="*/ 13252 h 1497495"/>
                <a:gd name="connsiteX1" fmla="*/ 715618 w 1457739"/>
                <a:gd name="connsiteY1" fmla="*/ 0 h 1497495"/>
                <a:gd name="connsiteX2" fmla="*/ 715618 w 1457739"/>
                <a:gd name="connsiteY2" fmla="*/ 702365 h 1497495"/>
                <a:gd name="connsiteX3" fmla="*/ 13252 w 1457739"/>
                <a:gd name="connsiteY3" fmla="*/ 702365 h 1497495"/>
                <a:gd name="connsiteX4" fmla="*/ 26505 w 1457739"/>
                <a:gd name="connsiteY4" fmla="*/ 1497495 h 1497495"/>
                <a:gd name="connsiteX5" fmla="*/ 742122 w 1457739"/>
                <a:gd name="connsiteY5" fmla="*/ 1470991 h 1497495"/>
                <a:gd name="connsiteX6" fmla="*/ 1457739 w 1457739"/>
                <a:gd name="connsiteY6" fmla="*/ 1457739 h 1497495"/>
                <a:gd name="connsiteX7" fmla="*/ 1444487 w 1457739"/>
                <a:gd name="connsiteY7" fmla="*/ 728869 h 1497495"/>
                <a:gd name="connsiteX8" fmla="*/ 1457739 w 1457739"/>
                <a:gd name="connsiteY8" fmla="*/ 26504 h 14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739" h="1497495">
                  <a:moveTo>
                    <a:pt x="0" y="13252"/>
                  </a:moveTo>
                  <a:lnTo>
                    <a:pt x="715618" y="0"/>
                  </a:lnTo>
                  <a:lnTo>
                    <a:pt x="715618" y="702365"/>
                  </a:lnTo>
                  <a:lnTo>
                    <a:pt x="13252" y="702365"/>
                  </a:lnTo>
                  <a:lnTo>
                    <a:pt x="26505" y="1497495"/>
                  </a:lnTo>
                  <a:lnTo>
                    <a:pt x="742122" y="1470991"/>
                  </a:lnTo>
                  <a:lnTo>
                    <a:pt x="1457739" y="1457739"/>
                  </a:lnTo>
                  <a:lnTo>
                    <a:pt x="1444487" y="728869"/>
                  </a:lnTo>
                  <a:lnTo>
                    <a:pt x="1457739" y="26504"/>
                  </a:lnTo>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236E908-0A61-474F-A678-0203FDB4DE1F}"/>
                </a:ext>
              </a:extLst>
            </p:cNvPr>
            <p:cNvSpPr/>
            <p:nvPr/>
          </p:nvSpPr>
          <p:spPr>
            <a:xfrm>
              <a:off x="1433829" y="364508"/>
              <a:ext cx="374314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Array ‘tree’  </a:t>
              </a:r>
            </a:p>
          </p:txBody>
        </p:sp>
        <p:sp>
          <p:nvSpPr>
            <p:cNvPr id="13" name="TextBox 12">
              <a:extLst>
                <a:ext uri="{FF2B5EF4-FFF2-40B4-BE49-F238E27FC236}">
                  <a16:creationId xmlns:a16="http://schemas.microsoft.com/office/drawing/2014/main" id="{90A5FA1D-46BB-46F2-B838-EA15CDB1DAEC}"/>
                </a:ext>
              </a:extLst>
            </p:cNvPr>
            <p:cNvSpPr txBox="1"/>
            <p:nvPr/>
          </p:nvSpPr>
          <p:spPr>
            <a:xfrm>
              <a:off x="114782" y="1875713"/>
              <a:ext cx="6474465" cy="1384995"/>
            </a:xfrm>
            <a:prstGeom prst="rect">
              <a:avLst/>
            </a:prstGeom>
            <a:solidFill>
              <a:schemeClr val="accent2">
                <a:lumMod val="20000"/>
                <a:lumOff val="80000"/>
              </a:schemeClr>
            </a:solidFill>
          </p:spPr>
          <p:txBody>
            <a:bodyPr wrap="none" rtlCol="0">
              <a:spAutoFit/>
            </a:bodyPr>
            <a:lstStyle/>
            <a:p>
              <a:r>
                <a:rPr lang="en-IN" sz="2800" dirty="0"/>
                <a:t>Array ‘tree  keep track of  the trajectory of </a:t>
              </a:r>
            </a:p>
            <a:p>
              <a:r>
                <a:rPr lang="en-IN" sz="2800" dirty="0"/>
                <a:t>the visited nodes.</a:t>
              </a:r>
            </a:p>
            <a:p>
              <a:r>
                <a:rPr lang="en-IN" sz="2800" dirty="0"/>
                <a:t>It need  not be contiguous</a:t>
              </a:r>
            </a:p>
          </p:txBody>
        </p:sp>
        <p:sp>
          <p:nvSpPr>
            <p:cNvPr id="14" name="Rectangle 13">
              <a:extLst>
                <a:ext uri="{FF2B5EF4-FFF2-40B4-BE49-F238E27FC236}">
                  <a16:creationId xmlns:a16="http://schemas.microsoft.com/office/drawing/2014/main" id="{8790F45E-AE92-4A71-A366-D78332B00BFE}"/>
                </a:ext>
              </a:extLst>
            </p:cNvPr>
            <p:cNvSpPr/>
            <p:nvPr/>
          </p:nvSpPr>
          <p:spPr>
            <a:xfrm>
              <a:off x="8705049" y="458356"/>
              <a:ext cx="2101281"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Contiguous</a:t>
              </a:r>
            </a:p>
          </p:txBody>
        </p:sp>
        <p:sp>
          <p:nvSpPr>
            <p:cNvPr id="15" name="TextBox 14">
              <a:extLst>
                <a:ext uri="{FF2B5EF4-FFF2-40B4-BE49-F238E27FC236}">
                  <a16:creationId xmlns:a16="http://schemas.microsoft.com/office/drawing/2014/main" id="{EA5DE27E-3D67-4B44-AAF0-B4F6A64A660B}"/>
                </a:ext>
              </a:extLst>
            </p:cNvPr>
            <p:cNvSpPr txBox="1"/>
            <p:nvPr/>
          </p:nvSpPr>
          <p:spPr>
            <a:xfrm>
              <a:off x="6483685" y="3760027"/>
              <a:ext cx="1383323" cy="2862322"/>
            </a:xfrm>
            <a:prstGeom prst="rect">
              <a:avLst/>
            </a:prstGeom>
            <a:noFill/>
          </p:spPr>
          <p:txBody>
            <a:bodyPr wrap="square">
              <a:spAutoFit/>
            </a:bodyPr>
            <a:lstStyle/>
            <a:p>
              <a:r>
                <a:rPr lang="en-IN" dirty="0"/>
                <a:t>tree =</a:t>
              </a:r>
            </a:p>
            <a:p>
              <a:endParaRPr lang="en-IN" dirty="0"/>
            </a:p>
            <a:p>
              <a:r>
                <a:rPr lang="en-IN" dirty="0"/>
                <a:t>     1     4</a:t>
              </a:r>
            </a:p>
            <a:p>
              <a:r>
                <a:rPr lang="en-IN" dirty="0"/>
                <a:t>     4     5</a:t>
              </a:r>
            </a:p>
            <a:p>
              <a:r>
                <a:rPr lang="en-IN" dirty="0"/>
                <a:t>     5     6</a:t>
              </a:r>
            </a:p>
            <a:p>
              <a:r>
                <a:rPr lang="en-IN" dirty="0"/>
                <a:t>     6     3</a:t>
              </a:r>
            </a:p>
            <a:p>
              <a:r>
                <a:rPr lang="en-IN" dirty="0"/>
                <a:t>     3     2</a:t>
              </a:r>
            </a:p>
            <a:p>
              <a:r>
                <a:rPr lang="en-IN" dirty="0"/>
                <a:t>     6     9</a:t>
              </a:r>
            </a:p>
            <a:p>
              <a:r>
                <a:rPr lang="en-IN" dirty="0"/>
                <a:t>     9     8</a:t>
              </a:r>
            </a:p>
            <a:p>
              <a:r>
                <a:rPr lang="en-IN" dirty="0"/>
                <a:t>     8     7</a:t>
              </a:r>
            </a:p>
          </p:txBody>
        </p:sp>
        <p:pic>
          <p:nvPicPr>
            <p:cNvPr id="16" name="Picture 15">
              <a:extLst>
                <a:ext uri="{FF2B5EF4-FFF2-40B4-BE49-F238E27FC236}">
                  <a16:creationId xmlns:a16="http://schemas.microsoft.com/office/drawing/2014/main" id="{899C2339-8F07-4CCE-8041-06BDE52A7A2E}"/>
                </a:ext>
              </a:extLst>
            </p:cNvPr>
            <p:cNvPicPr>
              <a:picLocks noChangeAspect="1"/>
            </p:cNvPicPr>
            <p:nvPr/>
          </p:nvPicPr>
          <p:blipFill>
            <a:blip r:embed="rId2"/>
            <a:stretch>
              <a:fillRect/>
            </a:stretch>
          </p:blipFill>
          <p:spPr>
            <a:xfrm>
              <a:off x="7973338" y="3803168"/>
              <a:ext cx="3846742" cy="2821512"/>
            </a:xfrm>
            <a:prstGeom prst="rect">
              <a:avLst/>
            </a:prstGeom>
          </p:spPr>
        </p:pic>
        <p:sp>
          <p:nvSpPr>
            <p:cNvPr id="17" name="Rectangle 16">
              <a:extLst>
                <a:ext uri="{FF2B5EF4-FFF2-40B4-BE49-F238E27FC236}">
                  <a16:creationId xmlns:a16="http://schemas.microsoft.com/office/drawing/2014/main" id="{5D901F69-2843-426E-BABA-4E0F59F84025}"/>
                </a:ext>
              </a:extLst>
            </p:cNvPr>
            <p:cNvSpPr/>
            <p:nvPr/>
          </p:nvSpPr>
          <p:spPr>
            <a:xfrm>
              <a:off x="8427685" y="6130053"/>
              <a:ext cx="2938048"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Non-Contiguous</a:t>
              </a:r>
            </a:p>
          </p:txBody>
        </p:sp>
        <p:sp>
          <p:nvSpPr>
            <p:cNvPr id="18" name="Freeform: Shape 17">
              <a:extLst>
                <a:ext uri="{FF2B5EF4-FFF2-40B4-BE49-F238E27FC236}">
                  <a16:creationId xmlns:a16="http://schemas.microsoft.com/office/drawing/2014/main" id="{F01C92AB-B23A-4485-B34A-CA9E83A5A396}"/>
                </a:ext>
              </a:extLst>
            </p:cNvPr>
            <p:cNvSpPr/>
            <p:nvPr/>
          </p:nvSpPr>
          <p:spPr>
            <a:xfrm>
              <a:off x="9298745" y="4515729"/>
              <a:ext cx="689317" cy="1294228"/>
            </a:xfrm>
            <a:custGeom>
              <a:avLst/>
              <a:gdLst>
                <a:gd name="connsiteX0" fmla="*/ 14067 w 689317"/>
                <a:gd name="connsiteY0" fmla="*/ 0 h 1294228"/>
                <a:gd name="connsiteX1" fmla="*/ 689317 w 689317"/>
                <a:gd name="connsiteY1" fmla="*/ 0 h 1294228"/>
                <a:gd name="connsiteX2" fmla="*/ 689317 w 689317"/>
                <a:gd name="connsiteY2" fmla="*/ 661182 h 1294228"/>
                <a:gd name="connsiteX3" fmla="*/ 661181 w 689317"/>
                <a:gd name="connsiteY3" fmla="*/ 1294228 h 1294228"/>
                <a:gd name="connsiteX4" fmla="*/ 0 w 689317"/>
                <a:gd name="connsiteY4" fmla="*/ 1280160 h 1294228"/>
                <a:gd name="connsiteX5" fmla="*/ 0 w 689317"/>
                <a:gd name="connsiteY5" fmla="*/ 647114 h 129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317" h="1294228">
                  <a:moveTo>
                    <a:pt x="14067" y="0"/>
                  </a:moveTo>
                  <a:lnTo>
                    <a:pt x="689317" y="0"/>
                  </a:lnTo>
                  <a:lnTo>
                    <a:pt x="689317" y="661182"/>
                  </a:lnTo>
                  <a:lnTo>
                    <a:pt x="661181" y="1294228"/>
                  </a:lnTo>
                  <a:lnTo>
                    <a:pt x="0" y="1280160"/>
                  </a:lnTo>
                  <a:lnTo>
                    <a:pt x="0" y="64711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a:extLst>
                <a:ext uri="{FF2B5EF4-FFF2-40B4-BE49-F238E27FC236}">
                  <a16:creationId xmlns:a16="http://schemas.microsoft.com/office/drawing/2014/main" id="{6B25AC8E-6F8B-4222-A717-170F10A2723C}"/>
                </a:ext>
              </a:extLst>
            </p:cNvPr>
            <p:cNvSpPr/>
            <p:nvPr/>
          </p:nvSpPr>
          <p:spPr>
            <a:xfrm>
              <a:off x="9959926" y="4529797"/>
              <a:ext cx="675249" cy="1266092"/>
            </a:xfrm>
            <a:custGeom>
              <a:avLst/>
              <a:gdLst>
                <a:gd name="connsiteX0" fmla="*/ 0 w 675249"/>
                <a:gd name="connsiteY0" fmla="*/ 1266092 h 1266092"/>
                <a:gd name="connsiteX1" fmla="*/ 661182 w 675249"/>
                <a:gd name="connsiteY1" fmla="*/ 1252025 h 1266092"/>
                <a:gd name="connsiteX2" fmla="*/ 675249 w 675249"/>
                <a:gd name="connsiteY2" fmla="*/ 604911 h 1266092"/>
                <a:gd name="connsiteX3" fmla="*/ 647114 w 675249"/>
                <a:gd name="connsiteY3" fmla="*/ 0 h 1266092"/>
              </a:gdLst>
              <a:ahLst/>
              <a:cxnLst>
                <a:cxn ang="0">
                  <a:pos x="connsiteX0" y="connsiteY0"/>
                </a:cxn>
                <a:cxn ang="0">
                  <a:pos x="connsiteX1" y="connsiteY1"/>
                </a:cxn>
                <a:cxn ang="0">
                  <a:pos x="connsiteX2" y="connsiteY2"/>
                </a:cxn>
                <a:cxn ang="0">
                  <a:pos x="connsiteX3" y="connsiteY3"/>
                </a:cxn>
              </a:cxnLst>
              <a:rect l="l" t="t" r="r" b="b"/>
              <a:pathLst>
                <a:path w="675249" h="1266092">
                  <a:moveTo>
                    <a:pt x="0" y="1266092"/>
                  </a:moveTo>
                  <a:lnTo>
                    <a:pt x="661182" y="1252025"/>
                  </a:lnTo>
                  <a:lnTo>
                    <a:pt x="675249" y="604911"/>
                  </a:lnTo>
                  <a:lnTo>
                    <a:pt x="647114" y="0"/>
                  </a:lnTo>
                </a:path>
              </a:pathLst>
            </a:cu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31F2E9E-C396-4C06-8C41-AB8B6E60619D}"/>
                </a:ext>
              </a:extLst>
            </p:cNvPr>
            <p:cNvSpPr txBox="1"/>
            <p:nvPr/>
          </p:nvSpPr>
          <p:spPr>
            <a:xfrm>
              <a:off x="9095855" y="4452915"/>
              <a:ext cx="301686" cy="369332"/>
            </a:xfrm>
            <a:prstGeom prst="rect">
              <a:avLst/>
            </a:prstGeom>
            <a:noFill/>
          </p:spPr>
          <p:txBody>
            <a:bodyPr wrap="none" rtlCol="0">
              <a:spAutoFit/>
            </a:bodyPr>
            <a:lstStyle/>
            <a:p>
              <a:r>
                <a:rPr lang="en-IN" dirty="0"/>
                <a:t>1</a:t>
              </a:r>
            </a:p>
          </p:txBody>
        </p:sp>
        <p:sp>
          <p:nvSpPr>
            <p:cNvPr id="21" name="TextBox 20">
              <a:extLst>
                <a:ext uri="{FF2B5EF4-FFF2-40B4-BE49-F238E27FC236}">
                  <a16:creationId xmlns:a16="http://schemas.microsoft.com/office/drawing/2014/main" id="{FF0ADCA0-B295-4966-994E-DB7839B1808F}"/>
                </a:ext>
              </a:extLst>
            </p:cNvPr>
            <p:cNvSpPr txBox="1"/>
            <p:nvPr/>
          </p:nvSpPr>
          <p:spPr>
            <a:xfrm>
              <a:off x="10673298" y="3033727"/>
              <a:ext cx="301686" cy="369332"/>
            </a:xfrm>
            <a:prstGeom prst="rect">
              <a:avLst/>
            </a:prstGeom>
            <a:noFill/>
          </p:spPr>
          <p:txBody>
            <a:bodyPr wrap="none" rtlCol="0">
              <a:spAutoFit/>
            </a:bodyPr>
            <a:lstStyle/>
            <a:p>
              <a:r>
                <a:rPr lang="en-IN" dirty="0"/>
                <a:t>9</a:t>
              </a:r>
            </a:p>
          </p:txBody>
        </p:sp>
        <p:sp>
          <p:nvSpPr>
            <p:cNvPr id="22" name="TextBox 21">
              <a:extLst>
                <a:ext uri="{FF2B5EF4-FFF2-40B4-BE49-F238E27FC236}">
                  <a16:creationId xmlns:a16="http://schemas.microsoft.com/office/drawing/2014/main" id="{64E24515-EAA8-4D59-BB9D-5306E5180832}"/>
                </a:ext>
              </a:extLst>
            </p:cNvPr>
            <p:cNvSpPr txBox="1"/>
            <p:nvPr/>
          </p:nvSpPr>
          <p:spPr>
            <a:xfrm>
              <a:off x="10673298" y="2254836"/>
              <a:ext cx="301686" cy="369332"/>
            </a:xfrm>
            <a:prstGeom prst="rect">
              <a:avLst/>
            </a:prstGeom>
            <a:noFill/>
          </p:spPr>
          <p:txBody>
            <a:bodyPr wrap="none" rtlCol="0">
              <a:spAutoFit/>
            </a:bodyPr>
            <a:lstStyle/>
            <a:p>
              <a:r>
                <a:rPr lang="en-IN" dirty="0"/>
                <a:t>8</a:t>
              </a:r>
            </a:p>
          </p:txBody>
        </p:sp>
        <p:sp>
          <p:nvSpPr>
            <p:cNvPr id="23" name="TextBox 22">
              <a:extLst>
                <a:ext uri="{FF2B5EF4-FFF2-40B4-BE49-F238E27FC236}">
                  <a16:creationId xmlns:a16="http://schemas.microsoft.com/office/drawing/2014/main" id="{0B6CD286-24AA-4165-B3B7-2FCE7E4F095F}"/>
                </a:ext>
              </a:extLst>
            </p:cNvPr>
            <p:cNvSpPr txBox="1"/>
            <p:nvPr/>
          </p:nvSpPr>
          <p:spPr>
            <a:xfrm>
              <a:off x="10659259" y="1426337"/>
              <a:ext cx="301686" cy="369332"/>
            </a:xfrm>
            <a:prstGeom prst="rect">
              <a:avLst/>
            </a:prstGeom>
            <a:noFill/>
          </p:spPr>
          <p:txBody>
            <a:bodyPr wrap="none" rtlCol="0">
              <a:spAutoFit/>
            </a:bodyPr>
            <a:lstStyle/>
            <a:p>
              <a:r>
                <a:rPr lang="en-IN" dirty="0"/>
                <a:t>7</a:t>
              </a:r>
            </a:p>
          </p:txBody>
        </p:sp>
        <p:sp>
          <p:nvSpPr>
            <p:cNvPr id="24" name="TextBox 23">
              <a:extLst>
                <a:ext uri="{FF2B5EF4-FFF2-40B4-BE49-F238E27FC236}">
                  <a16:creationId xmlns:a16="http://schemas.microsoft.com/office/drawing/2014/main" id="{6A7209D1-85E7-40F9-83C6-B4420B9152A8}"/>
                </a:ext>
              </a:extLst>
            </p:cNvPr>
            <p:cNvSpPr txBox="1"/>
            <p:nvPr/>
          </p:nvSpPr>
          <p:spPr>
            <a:xfrm>
              <a:off x="9865639" y="3004786"/>
              <a:ext cx="301686" cy="369332"/>
            </a:xfrm>
            <a:prstGeom prst="rect">
              <a:avLst/>
            </a:prstGeom>
            <a:noFill/>
          </p:spPr>
          <p:txBody>
            <a:bodyPr wrap="none" rtlCol="0">
              <a:spAutoFit/>
            </a:bodyPr>
            <a:lstStyle/>
            <a:p>
              <a:r>
                <a:rPr lang="en-IN" dirty="0"/>
                <a:t>6</a:t>
              </a:r>
            </a:p>
          </p:txBody>
        </p:sp>
        <p:sp>
          <p:nvSpPr>
            <p:cNvPr id="25" name="TextBox 24">
              <a:extLst>
                <a:ext uri="{FF2B5EF4-FFF2-40B4-BE49-F238E27FC236}">
                  <a16:creationId xmlns:a16="http://schemas.microsoft.com/office/drawing/2014/main" id="{B92B563B-3984-4A60-B738-3EDF7DD08785}"/>
                </a:ext>
              </a:extLst>
            </p:cNvPr>
            <p:cNvSpPr txBox="1"/>
            <p:nvPr/>
          </p:nvSpPr>
          <p:spPr>
            <a:xfrm>
              <a:off x="9896707" y="2266192"/>
              <a:ext cx="301686" cy="369332"/>
            </a:xfrm>
            <a:prstGeom prst="rect">
              <a:avLst/>
            </a:prstGeom>
            <a:noFill/>
          </p:spPr>
          <p:txBody>
            <a:bodyPr wrap="none" rtlCol="0">
              <a:spAutoFit/>
            </a:bodyPr>
            <a:lstStyle/>
            <a:p>
              <a:r>
                <a:rPr lang="en-IN" dirty="0"/>
                <a:t>5</a:t>
              </a:r>
            </a:p>
          </p:txBody>
        </p:sp>
        <p:sp>
          <p:nvSpPr>
            <p:cNvPr id="26" name="TextBox 25">
              <a:extLst>
                <a:ext uri="{FF2B5EF4-FFF2-40B4-BE49-F238E27FC236}">
                  <a16:creationId xmlns:a16="http://schemas.microsoft.com/office/drawing/2014/main" id="{7C2A618B-C5E5-4F4B-A35C-AC498DE598DF}"/>
                </a:ext>
              </a:extLst>
            </p:cNvPr>
            <p:cNvSpPr txBox="1"/>
            <p:nvPr/>
          </p:nvSpPr>
          <p:spPr>
            <a:xfrm>
              <a:off x="9954841" y="1576764"/>
              <a:ext cx="301686" cy="369332"/>
            </a:xfrm>
            <a:prstGeom prst="rect">
              <a:avLst/>
            </a:prstGeom>
            <a:noFill/>
          </p:spPr>
          <p:txBody>
            <a:bodyPr wrap="none" rtlCol="0">
              <a:spAutoFit/>
            </a:bodyPr>
            <a:lstStyle/>
            <a:p>
              <a:r>
                <a:rPr lang="en-IN" dirty="0"/>
                <a:t>4</a:t>
              </a:r>
            </a:p>
          </p:txBody>
        </p:sp>
        <p:sp>
          <p:nvSpPr>
            <p:cNvPr id="27" name="TextBox 26">
              <a:extLst>
                <a:ext uri="{FF2B5EF4-FFF2-40B4-BE49-F238E27FC236}">
                  <a16:creationId xmlns:a16="http://schemas.microsoft.com/office/drawing/2014/main" id="{146D0814-9321-4AC2-976B-E01E23C18E41}"/>
                </a:ext>
              </a:extLst>
            </p:cNvPr>
            <p:cNvSpPr txBox="1"/>
            <p:nvPr/>
          </p:nvSpPr>
          <p:spPr>
            <a:xfrm>
              <a:off x="8882084" y="2957372"/>
              <a:ext cx="301686" cy="369332"/>
            </a:xfrm>
            <a:prstGeom prst="rect">
              <a:avLst/>
            </a:prstGeom>
            <a:noFill/>
          </p:spPr>
          <p:txBody>
            <a:bodyPr wrap="none" rtlCol="0">
              <a:spAutoFit/>
            </a:bodyPr>
            <a:lstStyle/>
            <a:p>
              <a:r>
                <a:rPr lang="en-IN" dirty="0"/>
                <a:t>3</a:t>
              </a:r>
            </a:p>
          </p:txBody>
        </p:sp>
        <p:sp>
          <p:nvSpPr>
            <p:cNvPr id="28" name="TextBox 27">
              <a:extLst>
                <a:ext uri="{FF2B5EF4-FFF2-40B4-BE49-F238E27FC236}">
                  <a16:creationId xmlns:a16="http://schemas.microsoft.com/office/drawing/2014/main" id="{D03255A9-49D0-4167-AC33-383153B1DFED}"/>
                </a:ext>
              </a:extLst>
            </p:cNvPr>
            <p:cNvSpPr txBox="1"/>
            <p:nvPr/>
          </p:nvSpPr>
          <p:spPr>
            <a:xfrm>
              <a:off x="8919117" y="2224045"/>
              <a:ext cx="301686" cy="369332"/>
            </a:xfrm>
            <a:prstGeom prst="rect">
              <a:avLst/>
            </a:prstGeom>
            <a:noFill/>
          </p:spPr>
          <p:txBody>
            <a:bodyPr wrap="none" rtlCol="0">
              <a:spAutoFit/>
            </a:bodyPr>
            <a:lstStyle/>
            <a:p>
              <a:r>
                <a:rPr lang="en-IN" dirty="0"/>
                <a:t>2</a:t>
              </a:r>
            </a:p>
          </p:txBody>
        </p:sp>
        <p:sp>
          <p:nvSpPr>
            <p:cNvPr id="29" name="TextBox 28">
              <a:extLst>
                <a:ext uri="{FF2B5EF4-FFF2-40B4-BE49-F238E27FC236}">
                  <a16:creationId xmlns:a16="http://schemas.microsoft.com/office/drawing/2014/main" id="{212BD9FC-007E-4192-B36D-9F274BE8F8C7}"/>
                </a:ext>
              </a:extLst>
            </p:cNvPr>
            <p:cNvSpPr txBox="1"/>
            <p:nvPr/>
          </p:nvSpPr>
          <p:spPr>
            <a:xfrm>
              <a:off x="8874316" y="1541255"/>
              <a:ext cx="301686" cy="369332"/>
            </a:xfrm>
            <a:prstGeom prst="rect">
              <a:avLst/>
            </a:prstGeom>
            <a:noFill/>
          </p:spPr>
          <p:txBody>
            <a:bodyPr wrap="none" rtlCol="0">
              <a:spAutoFit/>
            </a:bodyPr>
            <a:lstStyle/>
            <a:p>
              <a:r>
                <a:rPr lang="en-IN" dirty="0"/>
                <a:t>1</a:t>
              </a:r>
            </a:p>
          </p:txBody>
        </p:sp>
      </p:grpSp>
    </p:spTree>
    <p:extLst>
      <p:ext uri="{BB962C8B-B14F-4D97-AF65-F5344CB8AC3E}">
        <p14:creationId xmlns:p14="http://schemas.microsoft.com/office/powerpoint/2010/main" val="1203194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068F94-77AC-4401-999D-7537DDF89A0A}"/>
              </a:ext>
            </a:extLst>
          </p:cNvPr>
          <p:cNvSpPr/>
          <p:nvPr/>
        </p:nvSpPr>
        <p:spPr>
          <a:xfrm>
            <a:off x="896488" y="132612"/>
            <a:ext cx="994887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How backtracking is taken care of </a:t>
            </a:r>
          </a:p>
        </p:txBody>
      </p:sp>
      <p:sp>
        <p:nvSpPr>
          <p:cNvPr id="3" name="TextBox 2">
            <a:extLst>
              <a:ext uri="{FF2B5EF4-FFF2-40B4-BE49-F238E27FC236}">
                <a16:creationId xmlns:a16="http://schemas.microsoft.com/office/drawing/2014/main" id="{24C82458-57F5-4C9A-A1D0-05CBF9DE2D09}"/>
              </a:ext>
            </a:extLst>
          </p:cNvPr>
          <p:cNvSpPr txBox="1"/>
          <p:nvPr/>
        </p:nvSpPr>
        <p:spPr>
          <a:xfrm>
            <a:off x="671405" y="1128217"/>
            <a:ext cx="11310425" cy="1077218"/>
          </a:xfrm>
          <a:prstGeom prst="rect">
            <a:avLst/>
          </a:prstGeom>
          <a:noFill/>
        </p:spPr>
        <p:txBody>
          <a:bodyPr wrap="square" rtlCol="0">
            <a:spAutoFit/>
          </a:bodyPr>
          <a:lstStyle/>
          <a:p>
            <a:r>
              <a:rPr lang="en-IN" sz="3200" dirty="0"/>
              <a:t>Whenever a new node </a:t>
            </a:r>
            <a:r>
              <a:rPr lang="en-IN" sz="3200" dirty="0">
                <a:solidFill>
                  <a:srgbClr val="FF0000"/>
                </a:solidFill>
              </a:rPr>
              <a:t>p</a:t>
            </a:r>
            <a:r>
              <a:rPr lang="en-IN" sz="3200" dirty="0"/>
              <a:t>  in graph </a:t>
            </a:r>
            <a:r>
              <a:rPr lang="en-IN" sz="3200" dirty="0">
                <a:solidFill>
                  <a:srgbClr val="00B0F0"/>
                </a:solidFill>
              </a:rPr>
              <a:t>C</a:t>
            </a:r>
            <a:r>
              <a:rPr lang="en-IN" sz="3200" dirty="0"/>
              <a:t> is visited , we will find number of unvisited neighbors for it by the following nested commands</a:t>
            </a:r>
          </a:p>
        </p:txBody>
      </p:sp>
      <p:sp>
        <p:nvSpPr>
          <p:cNvPr id="5" name="TextBox 4">
            <a:extLst>
              <a:ext uri="{FF2B5EF4-FFF2-40B4-BE49-F238E27FC236}">
                <a16:creationId xmlns:a16="http://schemas.microsoft.com/office/drawing/2014/main" id="{C07E0D2B-D647-4BF1-9220-EC376565407D}"/>
              </a:ext>
            </a:extLst>
          </p:cNvPr>
          <p:cNvSpPr txBox="1"/>
          <p:nvPr/>
        </p:nvSpPr>
        <p:spPr>
          <a:xfrm>
            <a:off x="1158662" y="2419988"/>
            <a:ext cx="8693833" cy="584775"/>
          </a:xfrm>
          <a:prstGeom prst="rect">
            <a:avLst/>
          </a:prstGeom>
          <a:solidFill>
            <a:schemeClr val="accent3">
              <a:lumMod val="20000"/>
              <a:lumOff val="80000"/>
            </a:schemeClr>
          </a:solidFill>
        </p:spPr>
        <p:txBody>
          <a:bodyPr wrap="square">
            <a:spAutoFit/>
          </a:bodyPr>
          <a:lstStyle/>
          <a:p>
            <a:r>
              <a:rPr lang="en-IN" sz="3200" dirty="0"/>
              <a:t> [~,~,</a:t>
            </a:r>
            <a:r>
              <a:rPr lang="en-IN" sz="3200" dirty="0" err="1"/>
              <a:t>ngh</a:t>
            </a:r>
            <a:r>
              <a:rPr lang="en-IN" sz="3200" dirty="0"/>
              <a:t>] = find(available(neighbors(</a:t>
            </a:r>
            <a:r>
              <a:rPr lang="en-IN" sz="3200" dirty="0" err="1">
                <a:solidFill>
                  <a:srgbClr val="00B0F0"/>
                </a:solidFill>
              </a:rPr>
              <a:t>C</a:t>
            </a:r>
            <a:r>
              <a:rPr lang="en-IN" sz="3200" dirty="0" err="1"/>
              <a:t>,</a:t>
            </a:r>
            <a:r>
              <a:rPr lang="en-IN" sz="3200" dirty="0" err="1">
                <a:solidFill>
                  <a:srgbClr val="FF0000"/>
                </a:solidFill>
              </a:rPr>
              <a:t>p</a:t>
            </a:r>
            <a:r>
              <a:rPr lang="en-IN" sz="3200" dirty="0"/>
              <a:t>)));</a:t>
            </a:r>
          </a:p>
        </p:txBody>
      </p:sp>
      <p:sp>
        <p:nvSpPr>
          <p:cNvPr id="7" name="TextBox 6">
            <a:extLst>
              <a:ext uri="{FF2B5EF4-FFF2-40B4-BE49-F238E27FC236}">
                <a16:creationId xmlns:a16="http://schemas.microsoft.com/office/drawing/2014/main" id="{2F3B4381-21EE-4090-B832-A54334D81DF7}"/>
              </a:ext>
            </a:extLst>
          </p:cNvPr>
          <p:cNvSpPr txBox="1"/>
          <p:nvPr/>
        </p:nvSpPr>
        <p:spPr>
          <a:xfrm>
            <a:off x="896487" y="4383222"/>
            <a:ext cx="9218182" cy="1569660"/>
          </a:xfrm>
          <a:prstGeom prst="rect">
            <a:avLst/>
          </a:prstGeom>
          <a:solidFill>
            <a:schemeClr val="accent2">
              <a:lumMod val="40000"/>
              <a:lumOff val="60000"/>
            </a:schemeClr>
          </a:solidFill>
        </p:spPr>
        <p:txBody>
          <a:bodyPr wrap="square">
            <a:spAutoFit/>
          </a:bodyPr>
          <a:lstStyle/>
          <a:p>
            <a:r>
              <a:rPr lang="en-IN" sz="2400" dirty="0"/>
              <a:t>if length(</a:t>
            </a:r>
            <a:r>
              <a:rPr lang="en-IN" sz="2400" dirty="0" err="1"/>
              <a:t>ngh</a:t>
            </a:r>
            <a:r>
              <a:rPr lang="en-IN" sz="2400" dirty="0"/>
              <a:t>) &gt; 1</a:t>
            </a:r>
          </a:p>
          <a:p>
            <a:r>
              <a:rPr lang="en-IN" sz="2400" dirty="0"/>
              <a:t>                % Could have chosen another </a:t>
            </a:r>
            <a:r>
              <a:rPr lang="en-IN" sz="2400" dirty="0" err="1"/>
              <a:t>neighbor</a:t>
            </a:r>
            <a:r>
              <a:rPr lang="en-IN" sz="2400" dirty="0"/>
              <a:t>.</a:t>
            </a:r>
          </a:p>
          <a:p>
            <a:r>
              <a:rPr lang="en-IN" sz="2400" dirty="0"/>
              <a:t>                </a:t>
            </a:r>
            <a:r>
              <a:rPr lang="en-IN" sz="2400" dirty="0">
                <a:solidFill>
                  <a:srgbClr val="7030A0"/>
                </a:solidFill>
              </a:rPr>
              <a:t>branches</a:t>
            </a:r>
            <a:r>
              <a:rPr lang="en-IN" sz="2400" dirty="0"/>
              <a:t>(end+1) = </a:t>
            </a:r>
            <a:r>
              <a:rPr lang="en-IN" sz="2400" dirty="0">
                <a:solidFill>
                  <a:srgbClr val="FF0000"/>
                </a:solidFill>
              </a:rPr>
              <a:t>p</a:t>
            </a:r>
            <a:r>
              <a:rPr lang="en-IN" sz="2400" dirty="0"/>
              <a:t>;</a:t>
            </a:r>
          </a:p>
          <a:p>
            <a:r>
              <a:rPr lang="en-IN" sz="2400" dirty="0"/>
              <a:t>            end</a:t>
            </a:r>
          </a:p>
        </p:txBody>
      </p:sp>
      <p:sp>
        <p:nvSpPr>
          <p:cNvPr id="8" name="TextBox 7">
            <a:extLst>
              <a:ext uri="{FF2B5EF4-FFF2-40B4-BE49-F238E27FC236}">
                <a16:creationId xmlns:a16="http://schemas.microsoft.com/office/drawing/2014/main" id="{1664059A-C10C-49C7-8956-764455D27E85}"/>
              </a:ext>
            </a:extLst>
          </p:cNvPr>
          <p:cNvSpPr txBox="1"/>
          <p:nvPr/>
        </p:nvSpPr>
        <p:spPr>
          <a:xfrm>
            <a:off x="440787" y="3427858"/>
            <a:ext cx="11310425" cy="954107"/>
          </a:xfrm>
          <a:prstGeom prst="rect">
            <a:avLst/>
          </a:prstGeom>
          <a:noFill/>
        </p:spPr>
        <p:txBody>
          <a:bodyPr wrap="square" rtlCol="0">
            <a:spAutoFit/>
          </a:bodyPr>
          <a:lstStyle/>
          <a:p>
            <a:r>
              <a:rPr lang="en-IN" sz="2800" dirty="0"/>
              <a:t>If number of un-visited neighbors of node </a:t>
            </a:r>
            <a:r>
              <a:rPr lang="en-IN" sz="2800" dirty="0">
                <a:solidFill>
                  <a:srgbClr val="FF0000"/>
                </a:solidFill>
              </a:rPr>
              <a:t>p</a:t>
            </a:r>
            <a:r>
              <a:rPr lang="en-IN" sz="2800" dirty="0"/>
              <a:t> are more than 1, we note this information in an array ‘</a:t>
            </a:r>
            <a:r>
              <a:rPr lang="en-IN" sz="2800" dirty="0">
                <a:solidFill>
                  <a:srgbClr val="7030A0"/>
                </a:solidFill>
              </a:rPr>
              <a:t>branches</a:t>
            </a:r>
            <a:r>
              <a:rPr lang="en-IN" sz="2800" dirty="0"/>
              <a:t>’  by appending the node number </a:t>
            </a:r>
            <a:r>
              <a:rPr lang="en-IN" sz="2800" dirty="0">
                <a:solidFill>
                  <a:srgbClr val="FF0000"/>
                </a:solidFill>
              </a:rPr>
              <a:t>p</a:t>
            </a:r>
            <a:r>
              <a:rPr lang="en-IN" sz="2800" dirty="0"/>
              <a:t> in it.  </a:t>
            </a:r>
          </a:p>
        </p:txBody>
      </p:sp>
      <p:sp>
        <p:nvSpPr>
          <p:cNvPr id="9" name="Rectangle 8">
            <a:extLst>
              <a:ext uri="{FF2B5EF4-FFF2-40B4-BE49-F238E27FC236}">
                <a16:creationId xmlns:a16="http://schemas.microsoft.com/office/drawing/2014/main" id="{B8523EA2-DCB1-40AE-A0B2-F7AFC9AE0334}"/>
              </a:ext>
            </a:extLst>
          </p:cNvPr>
          <p:cNvSpPr/>
          <p:nvPr/>
        </p:nvSpPr>
        <p:spPr>
          <a:xfrm>
            <a:off x="1237956" y="3230346"/>
            <a:ext cx="8539090" cy="19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43D5A47-645C-44AC-BD77-99A4CE548067}"/>
              </a:ext>
            </a:extLst>
          </p:cNvPr>
          <p:cNvSpPr txBox="1"/>
          <p:nvPr/>
        </p:nvSpPr>
        <p:spPr>
          <a:xfrm>
            <a:off x="164132" y="5928557"/>
            <a:ext cx="11413588" cy="830997"/>
          </a:xfrm>
          <a:prstGeom prst="rect">
            <a:avLst/>
          </a:prstGeom>
          <a:solidFill>
            <a:schemeClr val="accent3">
              <a:lumMod val="60000"/>
              <a:lumOff val="40000"/>
            </a:schemeClr>
          </a:solidFill>
        </p:spPr>
        <p:txBody>
          <a:bodyPr wrap="square" rtlCol="0">
            <a:spAutoFit/>
          </a:bodyPr>
          <a:lstStyle/>
          <a:p>
            <a:r>
              <a:rPr lang="en-IN" sz="2400" dirty="0"/>
              <a:t>Whenever we reach a new node p for which unvisited nodes are empty,  we look up for a branching node in the array ‘branches’ </a:t>
            </a:r>
          </a:p>
        </p:txBody>
      </p:sp>
      <p:sp>
        <p:nvSpPr>
          <p:cNvPr id="13" name="Freeform: Shape 12">
            <a:extLst>
              <a:ext uri="{FF2B5EF4-FFF2-40B4-BE49-F238E27FC236}">
                <a16:creationId xmlns:a16="http://schemas.microsoft.com/office/drawing/2014/main" id="{5791A862-6C24-4703-99CF-E276893B8876}"/>
              </a:ext>
            </a:extLst>
          </p:cNvPr>
          <p:cNvSpPr/>
          <p:nvPr/>
        </p:nvSpPr>
        <p:spPr>
          <a:xfrm>
            <a:off x="3348111" y="5486400"/>
            <a:ext cx="4501661" cy="267286"/>
          </a:xfrm>
          <a:custGeom>
            <a:avLst/>
            <a:gdLst>
              <a:gd name="connsiteX0" fmla="*/ 14067 w 4501661"/>
              <a:gd name="connsiteY0" fmla="*/ 0 h 267286"/>
              <a:gd name="connsiteX1" fmla="*/ 0 w 4501661"/>
              <a:gd name="connsiteY1" fmla="*/ 267286 h 267286"/>
              <a:gd name="connsiteX2" fmla="*/ 4501661 w 4501661"/>
              <a:gd name="connsiteY2" fmla="*/ 253218 h 267286"/>
            </a:gdLst>
            <a:ahLst/>
            <a:cxnLst>
              <a:cxn ang="0">
                <a:pos x="connsiteX0" y="connsiteY0"/>
              </a:cxn>
              <a:cxn ang="0">
                <a:pos x="connsiteX1" y="connsiteY1"/>
              </a:cxn>
              <a:cxn ang="0">
                <a:pos x="connsiteX2" y="connsiteY2"/>
              </a:cxn>
            </a:cxnLst>
            <a:rect l="l" t="t" r="r" b="b"/>
            <a:pathLst>
              <a:path w="4501661" h="267286">
                <a:moveTo>
                  <a:pt x="14067" y="0"/>
                </a:moveTo>
                <a:lnTo>
                  <a:pt x="0" y="267286"/>
                </a:lnTo>
                <a:lnTo>
                  <a:pt x="4501661" y="253218"/>
                </a:lnTo>
              </a:path>
            </a:pathLst>
          </a:custGeom>
          <a:noFill/>
          <a:ln w="25400">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547F51D-40C5-4DF8-8A8B-B89ADF398595}"/>
              </a:ext>
            </a:extLst>
          </p:cNvPr>
          <p:cNvSpPr txBox="1"/>
          <p:nvPr/>
        </p:nvSpPr>
        <p:spPr>
          <a:xfrm>
            <a:off x="7853617" y="5471790"/>
            <a:ext cx="3628557" cy="369332"/>
          </a:xfrm>
          <a:prstGeom prst="rect">
            <a:avLst/>
          </a:prstGeom>
          <a:noFill/>
        </p:spPr>
        <p:txBody>
          <a:bodyPr wrap="none" rtlCol="0">
            <a:spAutoFit/>
          </a:bodyPr>
          <a:lstStyle/>
          <a:p>
            <a:r>
              <a:rPr lang="en-IN" dirty="0">
                <a:solidFill>
                  <a:srgbClr val="FF0000"/>
                </a:solidFill>
              </a:rPr>
              <a:t>One of the </a:t>
            </a:r>
            <a:r>
              <a:rPr lang="en-IN" dirty="0" err="1">
                <a:solidFill>
                  <a:srgbClr val="FF0000"/>
                </a:solidFill>
              </a:rPr>
              <a:t>Matlab</a:t>
            </a:r>
            <a:r>
              <a:rPr lang="en-IN" dirty="0">
                <a:solidFill>
                  <a:srgbClr val="FF0000"/>
                </a:solidFill>
              </a:rPr>
              <a:t> way of appending</a:t>
            </a:r>
          </a:p>
        </p:txBody>
      </p:sp>
    </p:spTree>
    <p:extLst>
      <p:ext uri="{BB962C8B-B14F-4D97-AF65-F5344CB8AC3E}">
        <p14:creationId xmlns:p14="http://schemas.microsoft.com/office/powerpoint/2010/main" val="2550843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C02FE-8E2F-4DE1-89CB-C0A2B32B2774}"/>
              </a:ext>
            </a:extLst>
          </p:cNvPr>
          <p:cNvPicPr>
            <a:picLocks noChangeAspect="1"/>
          </p:cNvPicPr>
          <p:nvPr/>
        </p:nvPicPr>
        <p:blipFill>
          <a:blip r:embed="rId2"/>
          <a:stretch>
            <a:fillRect/>
          </a:stretch>
        </p:blipFill>
        <p:spPr>
          <a:xfrm>
            <a:off x="414399" y="1020696"/>
            <a:ext cx="10700587" cy="5479216"/>
          </a:xfrm>
          <a:prstGeom prst="rect">
            <a:avLst/>
          </a:prstGeom>
        </p:spPr>
      </p:pic>
      <p:pic>
        <p:nvPicPr>
          <p:cNvPr id="5" name="Picture 4">
            <a:extLst>
              <a:ext uri="{FF2B5EF4-FFF2-40B4-BE49-F238E27FC236}">
                <a16:creationId xmlns:a16="http://schemas.microsoft.com/office/drawing/2014/main" id="{02A78567-4DDF-4506-81EE-54562490C9AB}"/>
              </a:ext>
            </a:extLst>
          </p:cNvPr>
          <p:cNvPicPr>
            <a:picLocks noChangeAspect="1"/>
          </p:cNvPicPr>
          <p:nvPr/>
        </p:nvPicPr>
        <p:blipFill>
          <a:blip r:embed="rId3"/>
          <a:stretch>
            <a:fillRect/>
          </a:stretch>
        </p:blipFill>
        <p:spPr>
          <a:xfrm>
            <a:off x="4316140" y="3429000"/>
            <a:ext cx="2897109" cy="443620"/>
          </a:xfrm>
          <a:prstGeom prst="rect">
            <a:avLst/>
          </a:prstGeom>
        </p:spPr>
      </p:pic>
      <p:sp>
        <p:nvSpPr>
          <p:cNvPr id="6" name="TextBox 5">
            <a:extLst>
              <a:ext uri="{FF2B5EF4-FFF2-40B4-BE49-F238E27FC236}">
                <a16:creationId xmlns:a16="http://schemas.microsoft.com/office/drawing/2014/main" id="{E73B885A-61BA-435A-B89B-C27E88EF162E}"/>
              </a:ext>
            </a:extLst>
          </p:cNvPr>
          <p:cNvSpPr txBox="1"/>
          <p:nvPr/>
        </p:nvSpPr>
        <p:spPr>
          <a:xfrm>
            <a:off x="3061249" y="517114"/>
            <a:ext cx="5115339" cy="2308324"/>
          </a:xfrm>
          <a:prstGeom prst="rect">
            <a:avLst/>
          </a:prstGeom>
          <a:noFill/>
        </p:spPr>
        <p:txBody>
          <a:bodyPr wrap="square">
            <a:spAutoFit/>
          </a:bodyPr>
          <a:lstStyle/>
          <a:p>
            <a:r>
              <a:rPr lang="en-IN" dirty="0"/>
              <a:t>These days, maze is not only used as a puzzle but also adopted in many different fields. </a:t>
            </a:r>
          </a:p>
          <a:p>
            <a:r>
              <a:rPr lang="en-IN" dirty="0"/>
              <a:t>In the field of computer games, it can be used as a basic structure for a 'game level'</a:t>
            </a:r>
          </a:p>
          <a:p>
            <a:r>
              <a:rPr lang="en-IN" dirty="0"/>
              <a:t>In the field of robotics, it can be used as a platform to demonstrate the robot's learning ability.</a:t>
            </a:r>
          </a:p>
          <a:p>
            <a:r>
              <a:rPr lang="en-IN" dirty="0"/>
              <a:t>Also, in the field of architecture, its pattern can be used to decorate a building</a:t>
            </a:r>
          </a:p>
        </p:txBody>
      </p:sp>
    </p:spTree>
    <p:extLst>
      <p:ext uri="{BB962C8B-B14F-4D97-AF65-F5344CB8AC3E}">
        <p14:creationId xmlns:p14="http://schemas.microsoft.com/office/powerpoint/2010/main" val="3602227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683FD1-B0AA-4F80-8AB5-5565C17D29BE}"/>
              </a:ext>
            </a:extLst>
          </p:cNvPr>
          <p:cNvSpPr txBox="1"/>
          <p:nvPr/>
        </p:nvSpPr>
        <p:spPr>
          <a:xfrm>
            <a:off x="437322" y="2108538"/>
            <a:ext cx="10866781" cy="2246769"/>
          </a:xfrm>
          <a:prstGeom prst="rect">
            <a:avLst/>
          </a:prstGeom>
          <a:solidFill>
            <a:schemeClr val="accent2">
              <a:lumMod val="60000"/>
              <a:lumOff val="40000"/>
            </a:schemeClr>
          </a:solidFill>
        </p:spPr>
        <p:txBody>
          <a:bodyPr wrap="square">
            <a:spAutoFit/>
          </a:bodyPr>
          <a:lstStyle/>
          <a:p>
            <a:r>
              <a:rPr lang="en-IN" sz="2800" b="0" i="0" u="none" strike="noStrike" baseline="0" dirty="0">
                <a:solidFill>
                  <a:srgbClr val="0000FF"/>
                </a:solidFill>
                <a:latin typeface="Courier New" panose="02070309020205020404" pitchFamily="49" charset="0"/>
              </a:rPr>
              <a:t>for</a:t>
            </a:r>
            <a:r>
              <a:rPr lang="en-IN" sz="2800" b="0" i="0" u="none" strike="noStrike" baseline="0" dirty="0">
                <a:solidFill>
                  <a:srgbClr val="000000"/>
                </a:solidFill>
                <a:latin typeface="Courier New" panose="02070309020205020404" pitchFamily="49" charset="0"/>
              </a:rPr>
              <a:t> p = branches</a:t>
            </a:r>
          </a:p>
          <a:p>
            <a:r>
              <a:rPr lang="en-IN" sz="2800" b="0" i="0" u="none" strike="noStrike" baseline="0" dirty="0">
                <a:solidFill>
                  <a:srgbClr val="000000"/>
                </a:solidFill>
                <a:latin typeface="Courier New" panose="02070309020205020404" pitchFamily="49" charset="0"/>
              </a:rPr>
              <a:t>     </a:t>
            </a:r>
            <a:r>
              <a:rPr lang="en-IN" sz="2800" b="0" i="0" u="none" strike="noStrike" baseline="0" dirty="0">
                <a:solidFill>
                  <a:srgbClr val="0000FF"/>
                </a:solidFill>
                <a:latin typeface="Courier New" panose="02070309020205020404" pitchFamily="49" charset="0"/>
              </a:rPr>
              <a:t>if</a:t>
            </a:r>
            <a:r>
              <a:rPr lang="en-IN" sz="2800" b="0" i="0" u="none" strike="noStrike" baseline="0" dirty="0">
                <a:solidFill>
                  <a:srgbClr val="000000"/>
                </a:solidFill>
                <a:latin typeface="Courier New" panose="02070309020205020404" pitchFamily="49" charset="0"/>
              </a:rPr>
              <a:t> all(available(neighbors(</a:t>
            </a:r>
            <a:r>
              <a:rPr lang="en-IN" sz="2800" b="0" i="0" u="none" strike="noStrike" baseline="0" dirty="0" err="1">
                <a:solidFill>
                  <a:srgbClr val="000000"/>
                </a:solidFill>
                <a:latin typeface="Courier New" panose="02070309020205020404" pitchFamily="49" charset="0"/>
              </a:rPr>
              <a:t>C,p</a:t>
            </a:r>
            <a:r>
              <a:rPr lang="en-IN" sz="2800" b="0" i="0" u="none" strike="noStrike" baseline="0" dirty="0">
                <a:solidFill>
                  <a:srgbClr val="000000"/>
                </a:solidFill>
                <a:latin typeface="Courier New" panose="02070309020205020404" pitchFamily="49" charset="0"/>
              </a:rPr>
              <a:t>)) == 0)</a:t>
            </a:r>
          </a:p>
          <a:p>
            <a:r>
              <a:rPr lang="en-IN" sz="2800" b="0" i="0" u="none" strike="noStrike" baseline="0" dirty="0">
                <a:solidFill>
                  <a:srgbClr val="000000"/>
                </a:solidFill>
                <a:latin typeface="Courier New" panose="02070309020205020404" pitchFamily="49" charset="0"/>
              </a:rPr>
              <a:t>    branches(branches==p) = [];</a:t>
            </a:r>
          </a:p>
          <a:p>
            <a:r>
              <a:rPr lang="en-IN" sz="2800" b="0" i="0" u="none" strike="noStrike" baseline="0" dirty="0">
                <a:solidFill>
                  <a:srgbClr val="000000"/>
                </a:solidFill>
                <a:latin typeface="Courier New" panose="02070309020205020404" pitchFamily="49" charset="0"/>
              </a:rPr>
              <a:t>    </a:t>
            </a:r>
            <a:r>
              <a:rPr lang="en-IN" sz="2800" b="0" i="0" u="none" strike="noStrike" baseline="0" dirty="0">
                <a:solidFill>
                  <a:srgbClr val="0000FF"/>
                </a:solidFill>
                <a:latin typeface="Courier New" panose="02070309020205020404" pitchFamily="49" charset="0"/>
              </a:rPr>
              <a:t>end</a:t>
            </a:r>
          </a:p>
          <a:p>
            <a:r>
              <a:rPr lang="en-IN" sz="2800" b="0" i="0" u="none" strike="noStrike" baseline="0" dirty="0">
                <a:solidFill>
                  <a:srgbClr val="00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DE92D5CB-6368-4BBA-9210-59CC32BE9657}"/>
              </a:ext>
            </a:extLst>
          </p:cNvPr>
          <p:cNvSpPr/>
          <p:nvPr/>
        </p:nvSpPr>
        <p:spPr>
          <a:xfrm>
            <a:off x="232443" y="316900"/>
            <a:ext cx="93152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Removing elements in branches</a:t>
            </a:r>
          </a:p>
        </p:txBody>
      </p:sp>
    </p:spTree>
    <p:extLst>
      <p:ext uri="{BB962C8B-B14F-4D97-AF65-F5344CB8AC3E}">
        <p14:creationId xmlns:p14="http://schemas.microsoft.com/office/powerpoint/2010/main" val="222587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2DDB4E-7BB6-4C9B-982F-3731FD2DA1B5}"/>
              </a:ext>
            </a:extLst>
          </p:cNvPr>
          <p:cNvSpPr txBox="1"/>
          <p:nvPr/>
        </p:nvSpPr>
        <p:spPr>
          <a:xfrm>
            <a:off x="319225" y="2494015"/>
            <a:ext cx="7101992" cy="1815882"/>
          </a:xfrm>
          <a:prstGeom prst="rect">
            <a:avLst/>
          </a:prstGeom>
          <a:solidFill>
            <a:schemeClr val="accent3">
              <a:lumMod val="20000"/>
              <a:lumOff val="80000"/>
            </a:schemeClr>
          </a:solidFill>
        </p:spPr>
        <p:txBody>
          <a:bodyPr wrap="square">
            <a:spAutoFit/>
          </a:bodyPr>
          <a:lstStyle/>
          <a:p>
            <a:r>
              <a:rPr lang="en-IN" sz="2800" dirty="0"/>
              <a:t>% Add a cell and remove a barrier.</a:t>
            </a:r>
          </a:p>
          <a:p>
            <a:r>
              <a:rPr lang="en-IN" sz="2800" dirty="0"/>
              <a:t>            tree(end+1,:) = [p q];</a:t>
            </a:r>
          </a:p>
          <a:p>
            <a:r>
              <a:rPr lang="en-IN" sz="2800" dirty="0"/>
              <a:t>            [</a:t>
            </a:r>
            <a:r>
              <a:rPr lang="en-IN" sz="2800" dirty="0" err="1"/>
              <a:t>i,j</a:t>
            </a:r>
            <a:r>
              <a:rPr lang="en-IN" sz="2800" dirty="0"/>
              <a:t>] = wall(</a:t>
            </a:r>
            <a:r>
              <a:rPr lang="en-IN" sz="2800" dirty="0" err="1"/>
              <a:t>p,q,m</a:t>
            </a:r>
            <a:r>
              <a:rPr lang="en-IN" sz="2800" dirty="0"/>
              <a:t>);</a:t>
            </a:r>
          </a:p>
          <a:p>
            <a:r>
              <a:rPr lang="en-IN" sz="2800" dirty="0"/>
              <a:t>            B = rmedge(</a:t>
            </a:r>
            <a:r>
              <a:rPr lang="en-IN" sz="2800" dirty="0" err="1"/>
              <a:t>B,i,j</a:t>
            </a:r>
            <a:r>
              <a:rPr lang="en-IN" sz="2800" dirty="0"/>
              <a:t>);</a:t>
            </a:r>
          </a:p>
        </p:txBody>
      </p:sp>
      <p:pic>
        <p:nvPicPr>
          <p:cNvPr id="7" name="Picture 6">
            <a:extLst>
              <a:ext uri="{FF2B5EF4-FFF2-40B4-BE49-F238E27FC236}">
                <a16:creationId xmlns:a16="http://schemas.microsoft.com/office/drawing/2014/main" id="{DB9C6929-550E-4D5E-9A3B-A3A3D413A94E}"/>
              </a:ext>
            </a:extLst>
          </p:cNvPr>
          <p:cNvPicPr>
            <a:picLocks noChangeAspect="1"/>
          </p:cNvPicPr>
          <p:nvPr/>
        </p:nvPicPr>
        <p:blipFill>
          <a:blip r:embed="rId2"/>
          <a:stretch>
            <a:fillRect/>
          </a:stretch>
        </p:blipFill>
        <p:spPr>
          <a:xfrm>
            <a:off x="7532610" y="1825886"/>
            <a:ext cx="4659390" cy="4605834"/>
          </a:xfrm>
          <a:prstGeom prst="rect">
            <a:avLst/>
          </a:prstGeom>
        </p:spPr>
      </p:pic>
      <p:sp>
        <p:nvSpPr>
          <p:cNvPr id="10" name="TextBox 9">
            <a:extLst>
              <a:ext uri="{FF2B5EF4-FFF2-40B4-BE49-F238E27FC236}">
                <a16:creationId xmlns:a16="http://schemas.microsoft.com/office/drawing/2014/main" id="{EBA90824-203B-4F4D-8E53-7859272A9A7F}"/>
              </a:ext>
            </a:extLst>
          </p:cNvPr>
          <p:cNvSpPr txBox="1"/>
          <p:nvPr/>
        </p:nvSpPr>
        <p:spPr>
          <a:xfrm>
            <a:off x="319225" y="1085048"/>
            <a:ext cx="7213385" cy="830997"/>
          </a:xfrm>
          <a:prstGeom prst="rect">
            <a:avLst/>
          </a:prstGeom>
          <a:solidFill>
            <a:schemeClr val="accent2">
              <a:lumMod val="20000"/>
              <a:lumOff val="80000"/>
            </a:schemeClr>
          </a:solidFill>
        </p:spPr>
        <p:txBody>
          <a:bodyPr wrap="none" rtlCol="0">
            <a:spAutoFit/>
          </a:bodyPr>
          <a:lstStyle/>
          <a:p>
            <a:r>
              <a:rPr lang="en-IN" sz="2400" dirty="0"/>
              <a:t>Whenever a new node in Graph C  is visited , we need to</a:t>
            </a:r>
          </a:p>
          <a:p>
            <a:r>
              <a:rPr lang="en-IN" sz="2400" dirty="0"/>
              <a:t>find edges in Graph B  that should be removed. </a:t>
            </a:r>
          </a:p>
        </p:txBody>
      </p:sp>
      <p:sp>
        <p:nvSpPr>
          <p:cNvPr id="11" name="Rectangle 10">
            <a:extLst>
              <a:ext uri="{FF2B5EF4-FFF2-40B4-BE49-F238E27FC236}">
                <a16:creationId xmlns:a16="http://schemas.microsoft.com/office/drawing/2014/main" id="{C50EA9C0-4450-40E4-82B5-3AD9BE394AD2}"/>
              </a:ext>
            </a:extLst>
          </p:cNvPr>
          <p:cNvSpPr/>
          <p:nvPr/>
        </p:nvSpPr>
        <p:spPr>
          <a:xfrm>
            <a:off x="1270592" y="36347"/>
            <a:ext cx="869667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Breaking the walls of graph B </a:t>
            </a:r>
          </a:p>
        </p:txBody>
      </p:sp>
      <p:sp>
        <p:nvSpPr>
          <p:cNvPr id="14" name="TextBox 13">
            <a:extLst>
              <a:ext uri="{FF2B5EF4-FFF2-40B4-BE49-F238E27FC236}">
                <a16:creationId xmlns:a16="http://schemas.microsoft.com/office/drawing/2014/main" id="{39F440D4-77E9-47DB-9912-A3ECA35759B7}"/>
              </a:ext>
            </a:extLst>
          </p:cNvPr>
          <p:cNvSpPr txBox="1"/>
          <p:nvPr/>
        </p:nvSpPr>
        <p:spPr>
          <a:xfrm>
            <a:off x="319225" y="4818845"/>
            <a:ext cx="6096000" cy="954107"/>
          </a:xfrm>
          <a:prstGeom prst="rect">
            <a:avLst/>
          </a:prstGeom>
          <a:noFill/>
        </p:spPr>
        <p:txBody>
          <a:bodyPr wrap="square">
            <a:spAutoFit/>
          </a:bodyPr>
          <a:lstStyle/>
          <a:p>
            <a:r>
              <a:rPr lang="en-IN" sz="2800" dirty="0"/>
              <a:t>‘rmedge’   is a built in command that operate on a graph object</a:t>
            </a:r>
          </a:p>
        </p:txBody>
      </p:sp>
    </p:spTree>
    <p:extLst>
      <p:ext uri="{BB962C8B-B14F-4D97-AF65-F5344CB8AC3E}">
        <p14:creationId xmlns:p14="http://schemas.microsoft.com/office/powerpoint/2010/main" val="1196314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371CCE-3374-459F-A5CE-608A9B03D2DF}"/>
              </a:ext>
            </a:extLst>
          </p:cNvPr>
          <p:cNvSpPr/>
          <p:nvPr/>
        </p:nvSpPr>
        <p:spPr>
          <a:xfrm>
            <a:off x="1112386" y="1867404"/>
            <a:ext cx="9039591" cy="34163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Now go through the two codes</a:t>
            </a:r>
          </a:p>
          <a:p>
            <a:pPr algn="ctr"/>
            <a:r>
              <a:rPr lang="en-US" sz="5400" b="1" cap="none" spc="0" dirty="0" err="1">
                <a:ln/>
                <a:solidFill>
                  <a:schemeClr val="accent4"/>
                </a:solidFill>
                <a:effectLst/>
              </a:rPr>
              <a:t>amaze.m</a:t>
            </a:r>
            <a:endParaRPr lang="en-US" sz="5400" b="1" cap="none" spc="0" dirty="0">
              <a:ln/>
              <a:solidFill>
                <a:schemeClr val="accent4"/>
              </a:solidFill>
              <a:effectLst/>
            </a:endParaRPr>
          </a:p>
          <a:p>
            <a:pPr algn="ctr"/>
            <a:r>
              <a:rPr lang="en-US" sz="5400" b="1" dirty="0">
                <a:ln/>
                <a:solidFill>
                  <a:schemeClr val="accent4"/>
                </a:solidFill>
              </a:rPr>
              <a:t>And</a:t>
            </a:r>
          </a:p>
          <a:p>
            <a:pPr algn="ctr"/>
            <a:r>
              <a:rPr lang="en-US" sz="5400" b="1" cap="none" spc="0" dirty="0" err="1">
                <a:ln/>
                <a:solidFill>
                  <a:schemeClr val="accent4"/>
                </a:solidFill>
                <a:effectLst/>
              </a:rPr>
              <a:t>amazing.m</a:t>
            </a:r>
            <a:r>
              <a:rPr lang="en-US" sz="5400" b="1" cap="none" spc="0" dirty="0">
                <a:ln/>
                <a:solidFill>
                  <a:schemeClr val="accent4"/>
                </a:solidFill>
                <a:effectLst/>
              </a:rPr>
              <a:t> </a:t>
            </a:r>
          </a:p>
        </p:txBody>
      </p:sp>
    </p:spTree>
    <p:extLst>
      <p:ext uri="{BB962C8B-B14F-4D97-AF65-F5344CB8AC3E}">
        <p14:creationId xmlns:p14="http://schemas.microsoft.com/office/powerpoint/2010/main" val="48997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813EBD-5392-4ABA-871A-9B3A86FAB93C}"/>
              </a:ext>
            </a:extLst>
          </p:cNvPr>
          <p:cNvSpPr/>
          <p:nvPr/>
        </p:nvSpPr>
        <p:spPr>
          <a:xfrm>
            <a:off x="1500992" y="2105944"/>
            <a:ext cx="7546746"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For thos</a:t>
            </a:r>
            <a:r>
              <a:rPr lang="en-US" sz="5400" b="1" dirty="0">
                <a:ln/>
                <a:solidFill>
                  <a:schemeClr val="accent4"/>
                </a:solidFill>
              </a:rPr>
              <a:t>e who dare to fly </a:t>
            </a:r>
          </a:p>
          <a:p>
            <a:pPr algn="ctr"/>
            <a:r>
              <a:rPr lang="en-US" sz="5400" b="1" cap="none" spc="0" dirty="0">
                <a:ln/>
                <a:solidFill>
                  <a:schemeClr val="accent4"/>
                </a:solidFill>
                <a:effectLst/>
              </a:rPr>
              <a:t>to the dizzy heights</a:t>
            </a:r>
          </a:p>
        </p:txBody>
      </p:sp>
    </p:spTree>
    <p:extLst>
      <p:ext uri="{BB962C8B-B14F-4D97-AF65-F5344CB8AC3E}">
        <p14:creationId xmlns:p14="http://schemas.microsoft.com/office/powerpoint/2010/main" val="3731463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DF9B5F-8546-49DB-BFA5-318CFC11084F}"/>
              </a:ext>
            </a:extLst>
          </p:cNvPr>
          <p:cNvSpPr/>
          <p:nvPr/>
        </p:nvSpPr>
        <p:spPr>
          <a:xfrm>
            <a:off x="1976585" y="1937132"/>
            <a:ext cx="7973786"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Different Maze Generating </a:t>
            </a:r>
          </a:p>
          <a:p>
            <a:pPr algn="ctr"/>
            <a:r>
              <a:rPr lang="en-US" sz="5400" b="1" dirty="0">
                <a:ln/>
                <a:solidFill>
                  <a:schemeClr val="accent4"/>
                </a:solidFill>
              </a:rPr>
              <a:t>algorithms</a:t>
            </a:r>
            <a:endParaRPr lang="en-US" sz="5400" b="1" cap="none" spc="0" dirty="0">
              <a:ln/>
              <a:solidFill>
                <a:schemeClr val="accent4"/>
              </a:solidFill>
              <a:effectLst/>
            </a:endParaRPr>
          </a:p>
        </p:txBody>
      </p:sp>
    </p:spTree>
    <p:extLst>
      <p:ext uri="{BB962C8B-B14F-4D97-AF65-F5344CB8AC3E}">
        <p14:creationId xmlns:p14="http://schemas.microsoft.com/office/powerpoint/2010/main" val="872747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1922-532F-4412-AEB3-301E6E1016CF}"/>
              </a:ext>
            </a:extLst>
          </p:cNvPr>
          <p:cNvSpPr/>
          <p:nvPr/>
        </p:nvSpPr>
        <p:spPr>
          <a:xfrm>
            <a:off x="2632515" y="0"/>
            <a:ext cx="8024249"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Many are variants of Graph</a:t>
            </a:r>
          </a:p>
          <a:p>
            <a:pPr algn="ctr"/>
            <a:r>
              <a:rPr lang="en-US" sz="5400" b="1" dirty="0">
                <a:ln/>
                <a:solidFill>
                  <a:schemeClr val="accent4"/>
                </a:solidFill>
              </a:rPr>
              <a:t>algorithms</a:t>
            </a:r>
            <a:endParaRPr lang="en-US" sz="5400" b="1" cap="none" spc="0" dirty="0">
              <a:ln/>
              <a:solidFill>
                <a:schemeClr val="accent4"/>
              </a:solidFill>
              <a:effectLst/>
            </a:endParaRPr>
          </a:p>
        </p:txBody>
      </p:sp>
      <p:sp>
        <p:nvSpPr>
          <p:cNvPr id="4" name="TextBox 3">
            <a:extLst>
              <a:ext uri="{FF2B5EF4-FFF2-40B4-BE49-F238E27FC236}">
                <a16:creationId xmlns:a16="http://schemas.microsoft.com/office/drawing/2014/main" id="{E99FB1D2-3314-4A71-8E68-29612B19D29A}"/>
              </a:ext>
            </a:extLst>
          </p:cNvPr>
          <p:cNvSpPr txBox="1"/>
          <p:nvPr/>
        </p:nvSpPr>
        <p:spPr>
          <a:xfrm>
            <a:off x="1121898" y="1687354"/>
            <a:ext cx="3703320" cy="5170646"/>
          </a:xfrm>
          <a:prstGeom prst="rect">
            <a:avLst/>
          </a:prstGeom>
          <a:solidFill>
            <a:schemeClr val="accent1">
              <a:lumMod val="20000"/>
              <a:lumOff val="80000"/>
            </a:schemeClr>
          </a:solidFill>
        </p:spPr>
        <p:txBody>
          <a:bodyPr wrap="square">
            <a:spAutoFit/>
          </a:bodyPr>
          <a:lstStyle/>
          <a:p>
            <a:pPr marL="342900" indent="-342900">
              <a:buFont typeface="+mj-lt"/>
              <a:buAutoNum type="arabicPeriod"/>
            </a:pPr>
            <a:r>
              <a:rPr lang="en-IN" sz="2400" dirty="0"/>
              <a:t>Aldous-Broder</a:t>
            </a:r>
          </a:p>
          <a:p>
            <a:pPr marL="342900" indent="-342900">
              <a:buFont typeface="+mj-lt"/>
              <a:buAutoNum type="arabicPeriod"/>
            </a:pPr>
            <a:r>
              <a:rPr lang="en-IN" sz="2400" dirty="0"/>
              <a:t>Backtracking Generator</a:t>
            </a:r>
          </a:p>
          <a:p>
            <a:pPr marL="342900" indent="-342900">
              <a:buFont typeface="+mj-lt"/>
              <a:buAutoNum type="arabicPeriod"/>
            </a:pPr>
            <a:r>
              <a:rPr lang="en-IN" sz="2400" dirty="0"/>
              <a:t>Binary Tree</a:t>
            </a:r>
          </a:p>
          <a:p>
            <a:pPr marL="342900" indent="-342900">
              <a:buFont typeface="+mj-lt"/>
              <a:buAutoNum type="arabicPeriod"/>
            </a:pPr>
            <a:r>
              <a:rPr lang="en-IN" sz="2400" dirty="0"/>
              <a:t>Cellular Automaton</a:t>
            </a:r>
          </a:p>
          <a:p>
            <a:pPr marL="342900" indent="-342900">
              <a:buFont typeface="+mj-lt"/>
              <a:buAutoNum type="arabicPeriod"/>
            </a:pPr>
            <a:r>
              <a:rPr lang="en-IN" sz="2400" dirty="0"/>
              <a:t>Dungeon Rooms</a:t>
            </a:r>
          </a:p>
          <a:p>
            <a:pPr marL="342900" indent="-342900">
              <a:buFont typeface="+mj-lt"/>
              <a:buAutoNum type="arabicPeriod"/>
            </a:pPr>
            <a:r>
              <a:rPr lang="en-IN" sz="2400" dirty="0"/>
              <a:t>Eller's</a:t>
            </a:r>
          </a:p>
          <a:p>
            <a:pPr marL="342900" indent="-342900">
              <a:buFont typeface="+mj-lt"/>
              <a:buAutoNum type="arabicPeriod"/>
            </a:pPr>
            <a:r>
              <a:rPr lang="en-IN" sz="2400" dirty="0"/>
              <a:t>Growing Tree</a:t>
            </a:r>
          </a:p>
          <a:p>
            <a:pPr marL="342900" indent="-342900">
              <a:buFont typeface="+mj-lt"/>
              <a:buAutoNum type="arabicPeriod"/>
            </a:pPr>
            <a:r>
              <a:rPr lang="en-IN" sz="2400" dirty="0"/>
              <a:t>Hunt-and-Kill</a:t>
            </a:r>
          </a:p>
          <a:p>
            <a:pPr marL="342900" indent="-342900">
              <a:buFont typeface="+mj-lt"/>
              <a:buAutoNum type="arabicPeriod"/>
            </a:pPr>
            <a:r>
              <a:rPr lang="en-IN" sz="2400" dirty="0"/>
              <a:t>Kruskal's</a:t>
            </a:r>
          </a:p>
          <a:p>
            <a:pPr marL="342900" indent="-342900">
              <a:buFont typeface="+mj-lt"/>
              <a:buAutoNum type="arabicPeriod"/>
            </a:pPr>
            <a:r>
              <a:rPr lang="en-IN" sz="2400" dirty="0"/>
              <a:t>Prim's</a:t>
            </a:r>
          </a:p>
          <a:p>
            <a:pPr marL="342900" indent="-342900">
              <a:buFont typeface="+mj-lt"/>
              <a:buAutoNum type="arabicPeriod"/>
            </a:pPr>
            <a:r>
              <a:rPr lang="en-IN" sz="2400" dirty="0"/>
              <a:t>Recursive Division</a:t>
            </a:r>
          </a:p>
          <a:p>
            <a:pPr marL="342900" indent="-342900">
              <a:buFont typeface="+mj-lt"/>
              <a:buAutoNum type="arabicPeriod"/>
            </a:pPr>
            <a:r>
              <a:rPr lang="en-IN" sz="2400" dirty="0"/>
              <a:t>Sidewinder</a:t>
            </a:r>
          </a:p>
          <a:p>
            <a:pPr marL="342900" indent="-342900">
              <a:buFont typeface="+mj-lt"/>
              <a:buAutoNum type="arabicPeriod"/>
            </a:pPr>
            <a:r>
              <a:rPr lang="en-IN" sz="2400" dirty="0"/>
              <a:t>Wilson's</a:t>
            </a:r>
          </a:p>
          <a:p>
            <a:endParaRPr lang="en-IN" dirty="0"/>
          </a:p>
        </p:txBody>
      </p:sp>
    </p:spTree>
    <p:extLst>
      <p:ext uri="{BB962C8B-B14F-4D97-AF65-F5344CB8AC3E}">
        <p14:creationId xmlns:p14="http://schemas.microsoft.com/office/powerpoint/2010/main" val="357069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C9F2F-CAAD-42B4-A2E9-1AE54AC5D948}"/>
              </a:ext>
            </a:extLst>
          </p:cNvPr>
          <p:cNvPicPr>
            <a:picLocks noChangeAspect="1"/>
          </p:cNvPicPr>
          <p:nvPr/>
        </p:nvPicPr>
        <p:blipFill>
          <a:blip r:embed="rId2"/>
          <a:stretch>
            <a:fillRect/>
          </a:stretch>
        </p:blipFill>
        <p:spPr>
          <a:xfrm>
            <a:off x="543994" y="707886"/>
            <a:ext cx="10255871" cy="6180696"/>
          </a:xfrm>
          <a:prstGeom prst="rect">
            <a:avLst/>
          </a:prstGeom>
        </p:spPr>
      </p:pic>
      <p:sp>
        <p:nvSpPr>
          <p:cNvPr id="4" name="Rectangle 3">
            <a:extLst>
              <a:ext uri="{FF2B5EF4-FFF2-40B4-BE49-F238E27FC236}">
                <a16:creationId xmlns:a16="http://schemas.microsoft.com/office/drawing/2014/main" id="{AFCD388A-4D47-4850-B95B-680914A768FA}"/>
              </a:ext>
            </a:extLst>
          </p:cNvPr>
          <p:cNvSpPr/>
          <p:nvPr/>
        </p:nvSpPr>
        <p:spPr>
          <a:xfrm>
            <a:off x="300714" y="-13252"/>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
        <p:nvSpPr>
          <p:cNvPr id="8" name="TextBox 7">
            <a:extLst>
              <a:ext uri="{FF2B5EF4-FFF2-40B4-BE49-F238E27FC236}">
                <a16:creationId xmlns:a16="http://schemas.microsoft.com/office/drawing/2014/main" id="{8C2512D0-A3C5-4620-B269-4DE37F026B27}"/>
              </a:ext>
            </a:extLst>
          </p:cNvPr>
          <p:cNvSpPr txBox="1"/>
          <p:nvPr/>
        </p:nvSpPr>
        <p:spPr>
          <a:xfrm>
            <a:off x="8228945" y="6488668"/>
            <a:ext cx="3975652" cy="369332"/>
          </a:xfrm>
          <a:prstGeom prst="rect">
            <a:avLst/>
          </a:prstGeom>
          <a:noFill/>
        </p:spPr>
        <p:txBody>
          <a:bodyPr wrap="square">
            <a:spAutoFit/>
          </a:bodyPr>
          <a:lstStyle/>
          <a:p>
            <a:r>
              <a:rPr lang="en-IN" sz="1800" b="0" i="0" u="none" strike="noStrike" baseline="0" dirty="0">
                <a:latin typeface="CMR10"/>
              </a:rPr>
              <a:t>The progress of recursive backtracker.</a:t>
            </a:r>
            <a:endParaRPr lang="en-IN" dirty="0"/>
          </a:p>
        </p:txBody>
      </p:sp>
    </p:spTree>
    <p:extLst>
      <p:ext uri="{BB962C8B-B14F-4D97-AF65-F5344CB8AC3E}">
        <p14:creationId xmlns:p14="http://schemas.microsoft.com/office/powerpoint/2010/main" val="4279019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21565-7696-4992-B13F-564ED8F98ABB}"/>
              </a:ext>
            </a:extLst>
          </p:cNvPr>
          <p:cNvPicPr>
            <a:picLocks noChangeAspect="1"/>
          </p:cNvPicPr>
          <p:nvPr/>
        </p:nvPicPr>
        <p:blipFill>
          <a:blip r:embed="rId2"/>
          <a:stretch>
            <a:fillRect/>
          </a:stretch>
        </p:blipFill>
        <p:spPr>
          <a:xfrm>
            <a:off x="1304879" y="1088481"/>
            <a:ext cx="8910913" cy="4928005"/>
          </a:xfrm>
          <a:prstGeom prst="rect">
            <a:avLst/>
          </a:prstGeom>
        </p:spPr>
      </p:pic>
      <p:sp>
        <p:nvSpPr>
          <p:cNvPr id="4" name="TextBox 3">
            <a:extLst>
              <a:ext uri="{FF2B5EF4-FFF2-40B4-BE49-F238E27FC236}">
                <a16:creationId xmlns:a16="http://schemas.microsoft.com/office/drawing/2014/main" id="{FF41E6FD-8D20-48AA-994D-7D1E6BEFF174}"/>
              </a:ext>
            </a:extLst>
          </p:cNvPr>
          <p:cNvSpPr txBox="1"/>
          <p:nvPr/>
        </p:nvSpPr>
        <p:spPr>
          <a:xfrm>
            <a:off x="5498998" y="302905"/>
            <a:ext cx="4122080" cy="523220"/>
          </a:xfrm>
          <a:prstGeom prst="rect">
            <a:avLst/>
          </a:prstGeom>
          <a:noFill/>
        </p:spPr>
        <p:txBody>
          <a:bodyPr wrap="square">
            <a:spAutoFit/>
          </a:bodyPr>
          <a:lstStyle/>
          <a:p>
            <a:r>
              <a:rPr lang="en-IN" sz="2800" b="0" i="0" u="none" strike="noStrike" baseline="0" dirty="0">
                <a:latin typeface="CMBX12"/>
              </a:rPr>
              <a:t>Prim's algorithm</a:t>
            </a:r>
            <a:endParaRPr lang="en-IN" sz="2800" dirty="0"/>
          </a:p>
        </p:txBody>
      </p:sp>
      <p:sp>
        <p:nvSpPr>
          <p:cNvPr id="5" name="Rectangle 4">
            <a:extLst>
              <a:ext uri="{FF2B5EF4-FFF2-40B4-BE49-F238E27FC236}">
                <a16:creationId xmlns:a16="http://schemas.microsoft.com/office/drawing/2014/main" id="{6A87A6B3-803A-45DF-B7A3-BE92BAF0DEBD}"/>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572152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C33EE-5687-4C22-BF8C-41CD2A2DB296}"/>
              </a:ext>
            </a:extLst>
          </p:cNvPr>
          <p:cNvPicPr>
            <a:picLocks noChangeAspect="1"/>
          </p:cNvPicPr>
          <p:nvPr/>
        </p:nvPicPr>
        <p:blipFill>
          <a:blip r:embed="rId2"/>
          <a:stretch>
            <a:fillRect/>
          </a:stretch>
        </p:blipFill>
        <p:spPr>
          <a:xfrm>
            <a:off x="389805" y="644327"/>
            <a:ext cx="10954056" cy="5866258"/>
          </a:xfrm>
          <a:prstGeom prst="rect">
            <a:avLst/>
          </a:prstGeom>
        </p:spPr>
      </p:pic>
      <p:sp>
        <p:nvSpPr>
          <p:cNvPr id="4" name="TextBox 3">
            <a:extLst>
              <a:ext uri="{FF2B5EF4-FFF2-40B4-BE49-F238E27FC236}">
                <a16:creationId xmlns:a16="http://schemas.microsoft.com/office/drawing/2014/main" id="{D641681A-3DF0-4588-9B31-92FAF5FDBB9A}"/>
              </a:ext>
            </a:extLst>
          </p:cNvPr>
          <p:cNvSpPr txBox="1"/>
          <p:nvPr/>
        </p:nvSpPr>
        <p:spPr>
          <a:xfrm>
            <a:off x="5498998" y="302905"/>
            <a:ext cx="4122080" cy="523220"/>
          </a:xfrm>
          <a:prstGeom prst="rect">
            <a:avLst/>
          </a:prstGeom>
          <a:noFill/>
        </p:spPr>
        <p:txBody>
          <a:bodyPr wrap="square">
            <a:spAutoFit/>
          </a:bodyPr>
          <a:lstStyle/>
          <a:p>
            <a:r>
              <a:rPr lang="en-IN" sz="2800" b="0" i="0" u="none" strike="noStrike" baseline="0" dirty="0">
                <a:latin typeface="CMBX12"/>
              </a:rPr>
              <a:t>Prim's algorithm</a:t>
            </a:r>
            <a:endParaRPr lang="en-IN" sz="2800" dirty="0"/>
          </a:p>
        </p:txBody>
      </p:sp>
      <p:sp>
        <p:nvSpPr>
          <p:cNvPr id="5" name="Rectangle 4">
            <a:extLst>
              <a:ext uri="{FF2B5EF4-FFF2-40B4-BE49-F238E27FC236}">
                <a16:creationId xmlns:a16="http://schemas.microsoft.com/office/drawing/2014/main" id="{6F6ACE81-AE58-40EB-9DB3-FA8C7CD6A7DB}"/>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4232056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6FEBF-E4F6-4DA7-ACDB-CA592FA7B06C}"/>
              </a:ext>
            </a:extLst>
          </p:cNvPr>
          <p:cNvPicPr>
            <a:picLocks noChangeAspect="1"/>
          </p:cNvPicPr>
          <p:nvPr/>
        </p:nvPicPr>
        <p:blipFill>
          <a:blip r:embed="rId2"/>
          <a:stretch>
            <a:fillRect/>
          </a:stretch>
        </p:blipFill>
        <p:spPr>
          <a:xfrm>
            <a:off x="783190" y="175231"/>
            <a:ext cx="10836821" cy="3253769"/>
          </a:xfrm>
          <a:prstGeom prst="rect">
            <a:avLst/>
          </a:prstGeom>
        </p:spPr>
      </p:pic>
      <p:sp>
        <p:nvSpPr>
          <p:cNvPr id="5" name="TextBox 4">
            <a:extLst>
              <a:ext uri="{FF2B5EF4-FFF2-40B4-BE49-F238E27FC236}">
                <a16:creationId xmlns:a16="http://schemas.microsoft.com/office/drawing/2014/main" id="{85F18257-8EED-4976-8F09-19634A081D1A}"/>
              </a:ext>
            </a:extLst>
          </p:cNvPr>
          <p:cNvSpPr txBox="1"/>
          <p:nvPr/>
        </p:nvSpPr>
        <p:spPr>
          <a:xfrm>
            <a:off x="8572011" y="3244334"/>
            <a:ext cx="6096000" cy="369332"/>
          </a:xfrm>
          <a:prstGeom prst="rect">
            <a:avLst/>
          </a:prstGeom>
          <a:noFill/>
        </p:spPr>
        <p:txBody>
          <a:bodyPr wrap="square">
            <a:spAutoFit/>
          </a:bodyPr>
          <a:lstStyle/>
          <a:p>
            <a:r>
              <a:rPr lang="en-IN" sz="1800" b="0" i="0" u="none" strike="noStrike" baseline="0" dirty="0">
                <a:latin typeface="CMR10"/>
              </a:rPr>
              <a:t>The progress of Prims algorithm</a:t>
            </a:r>
            <a:endParaRPr lang="en-IN" dirty="0"/>
          </a:p>
        </p:txBody>
      </p:sp>
      <p:pic>
        <p:nvPicPr>
          <p:cNvPr id="7" name="Picture 6">
            <a:extLst>
              <a:ext uri="{FF2B5EF4-FFF2-40B4-BE49-F238E27FC236}">
                <a16:creationId xmlns:a16="http://schemas.microsoft.com/office/drawing/2014/main" id="{C505E305-D9DD-4580-A22A-6C50FF98DE59}"/>
              </a:ext>
            </a:extLst>
          </p:cNvPr>
          <p:cNvPicPr>
            <a:picLocks noChangeAspect="1"/>
          </p:cNvPicPr>
          <p:nvPr/>
        </p:nvPicPr>
        <p:blipFill>
          <a:blip r:embed="rId3"/>
          <a:stretch>
            <a:fillRect/>
          </a:stretch>
        </p:blipFill>
        <p:spPr>
          <a:xfrm>
            <a:off x="783190" y="3613666"/>
            <a:ext cx="9053465" cy="2652665"/>
          </a:xfrm>
          <a:prstGeom prst="rect">
            <a:avLst/>
          </a:prstGeom>
        </p:spPr>
      </p:pic>
      <p:sp>
        <p:nvSpPr>
          <p:cNvPr id="8" name="Rectangle 7">
            <a:extLst>
              <a:ext uri="{FF2B5EF4-FFF2-40B4-BE49-F238E27FC236}">
                <a16:creationId xmlns:a16="http://schemas.microsoft.com/office/drawing/2014/main" id="{7F25E1D0-8D0E-4A2D-855F-B19C1E9078F9}"/>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4201109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BE7B76-0750-46EB-B47E-883511C2EB6C}"/>
              </a:ext>
            </a:extLst>
          </p:cNvPr>
          <p:cNvSpPr txBox="1"/>
          <p:nvPr/>
        </p:nvSpPr>
        <p:spPr>
          <a:xfrm>
            <a:off x="344557" y="423084"/>
            <a:ext cx="11847443" cy="3046988"/>
          </a:xfrm>
          <a:prstGeom prst="rect">
            <a:avLst/>
          </a:prstGeom>
          <a:solidFill>
            <a:schemeClr val="accent1">
              <a:lumMod val="20000"/>
              <a:lumOff val="80000"/>
            </a:schemeClr>
          </a:solidFill>
        </p:spPr>
        <p:txBody>
          <a:bodyPr wrap="square">
            <a:spAutoFit/>
          </a:bodyPr>
          <a:lstStyle/>
          <a:p>
            <a:r>
              <a:rPr lang="en-IN" sz="3200" dirty="0"/>
              <a:t>Perfect maze is one type of a maze that has neither loops nor inaccessible areas.</a:t>
            </a:r>
          </a:p>
          <a:p>
            <a:endParaRPr lang="en-IN" sz="3200" dirty="0"/>
          </a:p>
          <a:p>
            <a:r>
              <a:rPr lang="en-IN" sz="3200" dirty="0"/>
              <a:t>A perfect maze has a structure of a spanning tree, spanning tree generation algorithms, such as Prims algorithm and </a:t>
            </a:r>
            <a:r>
              <a:rPr lang="en-IN" sz="3200" dirty="0" err="1"/>
              <a:t>Kruskals</a:t>
            </a:r>
            <a:r>
              <a:rPr lang="en-IN" sz="3200" dirty="0"/>
              <a:t> algorithm, can be used.</a:t>
            </a:r>
          </a:p>
        </p:txBody>
      </p:sp>
      <p:sp>
        <p:nvSpPr>
          <p:cNvPr id="13" name="TextBox 12">
            <a:extLst>
              <a:ext uri="{FF2B5EF4-FFF2-40B4-BE49-F238E27FC236}">
                <a16:creationId xmlns:a16="http://schemas.microsoft.com/office/drawing/2014/main" id="{A5FFA4B3-629A-443A-B769-ED7DD1148EB4}"/>
              </a:ext>
            </a:extLst>
          </p:cNvPr>
          <p:cNvSpPr txBox="1"/>
          <p:nvPr/>
        </p:nvSpPr>
        <p:spPr>
          <a:xfrm>
            <a:off x="735495" y="4169321"/>
            <a:ext cx="10111409" cy="954107"/>
          </a:xfrm>
          <a:prstGeom prst="rect">
            <a:avLst/>
          </a:prstGeom>
          <a:solidFill>
            <a:schemeClr val="accent2">
              <a:lumMod val="60000"/>
              <a:lumOff val="40000"/>
            </a:schemeClr>
          </a:solidFill>
        </p:spPr>
        <p:txBody>
          <a:bodyPr wrap="square">
            <a:spAutoFit/>
          </a:bodyPr>
          <a:lstStyle/>
          <a:p>
            <a:pPr algn="l"/>
            <a:r>
              <a:rPr lang="en-IN" sz="2800" b="0" i="0" u="none" strike="noStrike" baseline="0" dirty="0">
                <a:latin typeface="CMR10"/>
              </a:rPr>
              <a:t>Spanning tree is a graph where all nodes of the graph are connected by its edges without any loops</a:t>
            </a:r>
            <a:endParaRPr lang="en-IN" sz="2800" dirty="0"/>
          </a:p>
        </p:txBody>
      </p:sp>
      <p:sp>
        <p:nvSpPr>
          <p:cNvPr id="15" name="TextBox 14">
            <a:extLst>
              <a:ext uri="{FF2B5EF4-FFF2-40B4-BE49-F238E27FC236}">
                <a16:creationId xmlns:a16="http://schemas.microsoft.com/office/drawing/2014/main" id="{9FEB261E-81B4-43E6-B573-099E9CCC1A3B}"/>
              </a:ext>
            </a:extLst>
          </p:cNvPr>
          <p:cNvSpPr txBox="1"/>
          <p:nvPr/>
        </p:nvSpPr>
        <p:spPr>
          <a:xfrm>
            <a:off x="735495" y="5911696"/>
            <a:ext cx="8912088" cy="523220"/>
          </a:xfrm>
          <a:prstGeom prst="rect">
            <a:avLst/>
          </a:prstGeom>
          <a:solidFill>
            <a:schemeClr val="accent1">
              <a:lumMod val="40000"/>
              <a:lumOff val="60000"/>
            </a:schemeClr>
          </a:solidFill>
        </p:spPr>
        <p:txBody>
          <a:bodyPr wrap="square">
            <a:spAutoFit/>
          </a:bodyPr>
          <a:lstStyle/>
          <a:p>
            <a:r>
              <a:rPr lang="en-IN" sz="2800" dirty="0"/>
              <a:t>A regular grid is a grid which consists of rectangle cells</a:t>
            </a:r>
          </a:p>
        </p:txBody>
      </p:sp>
    </p:spTree>
    <p:extLst>
      <p:ext uri="{BB962C8B-B14F-4D97-AF65-F5344CB8AC3E}">
        <p14:creationId xmlns:p14="http://schemas.microsoft.com/office/powerpoint/2010/main" val="278883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18383-286E-4FB3-99EA-3064EE5A39D4}"/>
              </a:ext>
            </a:extLst>
          </p:cNvPr>
          <p:cNvPicPr>
            <a:picLocks noChangeAspect="1"/>
          </p:cNvPicPr>
          <p:nvPr/>
        </p:nvPicPr>
        <p:blipFill>
          <a:blip r:embed="rId2"/>
          <a:stretch>
            <a:fillRect/>
          </a:stretch>
        </p:blipFill>
        <p:spPr>
          <a:xfrm>
            <a:off x="547798" y="1450884"/>
            <a:ext cx="11259053" cy="5108942"/>
          </a:xfrm>
          <a:prstGeom prst="rect">
            <a:avLst/>
          </a:prstGeom>
        </p:spPr>
      </p:pic>
      <p:sp>
        <p:nvSpPr>
          <p:cNvPr id="4" name="Rectangle 3">
            <a:extLst>
              <a:ext uri="{FF2B5EF4-FFF2-40B4-BE49-F238E27FC236}">
                <a16:creationId xmlns:a16="http://schemas.microsoft.com/office/drawing/2014/main" id="{D9CB5A4A-4CDC-480F-9BBB-734AF3C5F999}"/>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
        <p:nvSpPr>
          <p:cNvPr id="6" name="TextBox 5">
            <a:extLst>
              <a:ext uri="{FF2B5EF4-FFF2-40B4-BE49-F238E27FC236}">
                <a16:creationId xmlns:a16="http://schemas.microsoft.com/office/drawing/2014/main" id="{EF7595F3-6978-48D1-8DA3-05B1A290DAF1}"/>
              </a:ext>
            </a:extLst>
          </p:cNvPr>
          <p:cNvSpPr txBox="1"/>
          <p:nvPr/>
        </p:nvSpPr>
        <p:spPr>
          <a:xfrm>
            <a:off x="4770782" y="472182"/>
            <a:ext cx="6096000" cy="369332"/>
          </a:xfrm>
          <a:prstGeom prst="rect">
            <a:avLst/>
          </a:prstGeom>
          <a:noFill/>
        </p:spPr>
        <p:txBody>
          <a:bodyPr wrap="square">
            <a:spAutoFit/>
          </a:bodyPr>
          <a:lstStyle/>
          <a:p>
            <a:r>
              <a:rPr lang="en-IN" dirty="0"/>
              <a:t>The progress of Kruskal's algorithm.</a:t>
            </a:r>
          </a:p>
        </p:txBody>
      </p:sp>
    </p:spTree>
    <p:extLst>
      <p:ext uri="{BB962C8B-B14F-4D97-AF65-F5344CB8AC3E}">
        <p14:creationId xmlns:p14="http://schemas.microsoft.com/office/powerpoint/2010/main" val="2185002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7455C-D5ED-4E6D-B024-4A3B39C6CE60}"/>
              </a:ext>
            </a:extLst>
          </p:cNvPr>
          <p:cNvPicPr>
            <a:picLocks noChangeAspect="1"/>
          </p:cNvPicPr>
          <p:nvPr/>
        </p:nvPicPr>
        <p:blipFill>
          <a:blip r:embed="rId2"/>
          <a:stretch>
            <a:fillRect/>
          </a:stretch>
        </p:blipFill>
        <p:spPr>
          <a:xfrm>
            <a:off x="600349" y="828261"/>
            <a:ext cx="10991302" cy="5482811"/>
          </a:xfrm>
          <a:prstGeom prst="rect">
            <a:avLst/>
          </a:prstGeom>
        </p:spPr>
      </p:pic>
      <p:sp>
        <p:nvSpPr>
          <p:cNvPr id="5" name="TextBox 4">
            <a:extLst>
              <a:ext uri="{FF2B5EF4-FFF2-40B4-BE49-F238E27FC236}">
                <a16:creationId xmlns:a16="http://schemas.microsoft.com/office/drawing/2014/main" id="{35486671-5161-4F0E-AD93-D7D44E7179EA}"/>
              </a:ext>
            </a:extLst>
          </p:cNvPr>
          <p:cNvSpPr txBox="1"/>
          <p:nvPr/>
        </p:nvSpPr>
        <p:spPr>
          <a:xfrm>
            <a:off x="3048000" y="6311072"/>
            <a:ext cx="6096000" cy="369332"/>
          </a:xfrm>
          <a:prstGeom prst="rect">
            <a:avLst/>
          </a:prstGeom>
          <a:noFill/>
        </p:spPr>
        <p:txBody>
          <a:bodyPr wrap="square">
            <a:spAutoFit/>
          </a:bodyPr>
          <a:lstStyle/>
          <a:p>
            <a:r>
              <a:rPr lang="en-IN" dirty="0"/>
              <a:t>The progress of Kruskal's algorithm.</a:t>
            </a:r>
          </a:p>
        </p:txBody>
      </p:sp>
      <p:sp>
        <p:nvSpPr>
          <p:cNvPr id="6" name="Rectangle 5">
            <a:extLst>
              <a:ext uri="{FF2B5EF4-FFF2-40B4-BE49-F238E27FC236}">
                <a16:creationId xmlns:a16="http://schemas.microsoft.com/office/drawing/2014/main" id="{A03BC2FF-9B05-4EEC-8E9C-EC2C617C4B57}"/>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2881465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B7754A-F65F-4DCE-B310-828F0FEDBA87}"/>
              </a:ext>
            </a:extLst>
          </p:cNvPr>
          <p:cNvSpPr txBox="1"/>
          <p:nvPr/>
        </p:nvSpPr>
        <p:spPr>
          <a:xfrm>
            <a:off x="7235687" y="362755"/>
            <a:ext cx="4346713" cy="584775"/>
          </a:xfrm>
          <a:prstGeom prst="rect">
            <a:avLst/>
          </a:prstGeom>
          <a:noFill/>
        </p:spPr>
        <p:txBody>
          <a:bodyPr wrap="square">
            <a:spAutoFit/>
          </a:bodyPr>
          <a:lstStyle/>
          <a:p>
            <a:r>
              <a:rPr lang="en-IN" sz="3200" b="0" i="0" u="none" strike="noStrike" baseline="0" dirty="0">
                <a:latin typeface="CMBX12"/>
              </a:rPr>
              <a:t>Binary Tree algorithm</a:t>
            </a:r>
            <a:endParaRPr lang="en-IN" sz="3200" dirty="0"/>
          </a:p>
        </p:txBody>
      </p:sp>
      <p:pic>
        <p:nvPicPr>
          <p:cNvPr id="5" name="Picture 4">
            <a:extLst>
              <a:ext uri="{FF2B5EF4-FFF2-40B4-BE49-F238E27FC236}">
                <a16:creationId xmlns:a16="http://schemas.microsoft.com/office/drawing/2014/main" id="{5DACB458-0CAD-4933-8E74-EF7D4F740DE4}"/>
              </a:ext>
            </a:extLst>
          </p:cNvPr>
          <p:cNvPicPr>
            <a:picLocks noChangeAspect="1"/>
          </p:cNvPicPr>
          <p:nvPr/>
        </p:nvPicPr>
        <p:blipFill>
          <a:blip r:embed="rId2"/>
          <a:stretch>
            <a:fillRect/>
          </a:stretch>
        </p:blipFill>
        <p:spPr>
          <a:xfrm>
            <a:off x="694886" y="1258924"/>
            <a:ext cx="10397573" cy="4651546"/>
          </a:xfrm>
          <a:prstGeom prst="rect">
            <a:avLst/>
          </a:prstGeom>
        </p:spPr>
      </p:pic>
      <p:sp>
        <p:nvSpPr>
          <p:cNvPr id="6" name="Rectangle 5">
            <a:extLst>
              <a:ext uri="{FF2B5EF4-FFF2-40B4-BE49-F238E27FC236}">
                <a16:creationId xmlns:a16="http://schemas.microsoft.com/office/drawing/2014/main" id="{36E12676-BC55-489A-940E-4F2BCFE7E174}"/>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2793494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648F4-5249-4D8B-9F95-D81E2B2F9BE8}"/>
              </a:ext>
            </a:extLst>
          </p:cNvPr>
          <p:cNvPicPr>
            <a:picLocks noChangeAspect="1"/>
          </p:cNvPicPr>
          <p:nvPr/>
        </p:nvPicPr>
        <p:blipFill>
          <a:blip r:embed="rId2"/>
          <a:stretch>
            <a:fillRect/>
          </a:stretch>
        </p:blipFill>
        <p:spPr>
          <a:xfrm>
            <a:off x="1233369" y="1034771"/>
            <a:ext cx="9129830" cy="5823229"/>
          </a:xfrm>
          <a:prstGeom prst="rect">
            <a:avLst/>
          </a:prstGeom>
        </p:spPr>
      </p:pic>
      <p:sp>
        <p:nvSpPr>
          <p:cNvPr id="4" name="TextBox 3">
            <a:extLst>
              <a:ext uri="{FF2B5EF4-FFF2-40B4-BE49-F238E27FC236}">
                <a16:creationId xmlns:a16="http://schemas.microsoft.com/office/drawing/2014/main" id="{0E95A879-28F3-471D-BF2E-95319244E221}"/>
              </a:ext>
            </a:extLst>
          </p:cNvPr>
          <p:cNvSpPr txBox="1"/>
          <p:nvPr/>
        </p:nvSpPr>
        <p:spPr>
          <a:xfrm>
            <a:off x="5605670" y="5685636"/>
            <a:ext cx="4346713" cy="584775"/>
          </a:xfrm>
          <a:prstGeom prst="rect">
            <a:avLst/>
          </a:prstGeom>
          <a:noFill/>
        </p:spPr>
        <p:txBody>
          <a:bodyPr wrap="square">
            <a:spAutoFit/>
          </a:bodyPr>
          <a:lstStyle/>
          <a:p>
            <a:r>
              <a:rPr lang="en-IN" sz="3200" b="0" i="0" u="none" strike="noStrike" baseline="0" dirty="0">
                <a:latin typeface="CMBX12"/>
              </a:rPr>
              <a:t>Binary Tree algorithm</a:t>
            </a:r>
            <a:endParaRPr lang="en-IN" sz="3200" dirty="0"/>
          </a:p>
        </p:txBody>
      </p:sp>
      <p:sp>
        <p:nvSpPr>
          <p:cNvPr id="5" name="Rectangle 4">
            <a:extLst>
              <a:ext uri="{FF2B5EF4-FFF2-40B4-BE49-F238E27FC236}">
                <a16:creationId xmlns:a16="http://schemas.microsoft.com/office/drawing/2014/main" id="{E075757C-68D9-4DF7-9CFD-CDB32CDD15AC}"/>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Tree>
    <p:extLst>
      <p:ext uri="{BB962C8B-B14F-4D97-AF65-F5344CB8AC3E}">
        <p14:creationId xmlns:p14="http://schemas.microsoft.com/office/powerpoint/2010/main" val="493639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D5F1A-A7F5-400A-9AAC-3CC9521B9395}"/>
              </a:ext>
            </a:extLst>
          </p:cNvPr>
          <p:cNvSpPr txBox="1"/>
          <p:nvPr/>
        </p:nvSpPr>
        <p:spPr>
          <a:xfrm>
            <a:off x="5433392" y="239404"/>
            <a:ext cx="2266122" cy="369332"/>
          </a:xfrm>
          <a:prstGeom prst="rect">
            <a:avLst/>
          </a:prstGeom>
          <a:noFill/>
        </p:spPr>
        <p:txBody>
          <a:bodyPr wrap="square">
            <a:spAutoFit/>
          </a:bodyPr>
          <a:lstStyle/>
          <a:p>
            <a:r>
              <a:rPr lang="en-IN" sz="1800" b="0" i="0" u="none" strike="noStrike" baseline="0" dirty="0">
                <a:latin typeface="CMBX12"/>
              </a:rPr>
              <a:t>Sidewinder algorithm</a:t>
            </a:r>
            <a:endParaRPr lang="en-IN" dirty="0"/>
          </a:p>
        </p:txBody>
      </p:sp>
      <p:sp>
        <p:nvSpPr>
          <p:cNvPr id="4" name="Rectangle 3">
            <a:extLst>
              <a:ext uri="{FF2B5EF4-FFF2-40B4-BE49-F238E27FC236}">
                <a16:creationId xmlns:a16="http://schemas.microsoft.com/office/drawing/2014/main" id="{EFD7A39C-7784-41E2-ACBB-C23710EB3373}"/>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pic>
        <p:nvPicPr>
          <p:cNvPr id="6" name="Picture 5">
            <a:extLst>
              <a:ext uri="{FF2B5EF4-FFF2-40B4-BE49-F238E27FC236}">
                <a16:creationId xmlns:a16="http://schemas.microsoft.com/office/drawing/2014/main" id="{000B800A-E241-4157-AEA5-B9625A039E96}"/>
              </a:ext>
            </a:extLst>
          </p:cNvPr>
          <p:cNvPicPr>
            <a:picLocks noChangeAspect="1"/>
          </p:cNvPicPr>
          <p:nvPr/>
        </p:nvPicPr>
        <p:blipFill>
          <a:blip r:embed="rId2"/>
          <a:stretch>
            <a:fillRect/>
          </a:stretch>
        </p:blipFill>
        <p:spPr>
          <a:xfrm>
            <a:off x="1782417" y="671133"/>
            <a:ext cx="8627166" cy="6053239"/>
          </a:xfrm>
          <a:prstGeom prst="rect">
            <a:avLst/>
          </a:prstGeom>
        </p:spPr>
      </p:pic>
    </p:spTree>
    <p:extLst>
      <p:ext uri="{BB962C8B-B14F-4D97-AF65-F5344CB8AC3E}">
        <p14:creationId xmlns:p14="http://schemas.microsoft.com/office/powerpoint/2010/main" val="2745250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BFC88-35A6-455E-9B64-D3EB6FF3E3DC}"/>
              </a:ext>
            </a:extLst>
          </p:cNvPr>
          <p:cNvPicPr>
            <a:picLocks noChangeAspect="1"/>
          </p:cNvPicPr>
          <p:nvPr/>
        </p:nvPicPr>
        <p:blipFill>
          <a:blip r:embed="rId2"/>
          <a:stretch>
            <a:fillRect/>
          </a:stretch>
        </p:blipFill>
        <p:spPr>
          <a:xfrm>
            <a:off x="695148" y="1143852"/>
            <a:ext cx="10373617" cy="2686026"/>
          </a:xfrm>
          <a:prstGeom prst="rect">
            <a:avLst/>
          </a:prstGeom>
        </p:spPr>
      </p:pic>
      <p:sp>
        <p:nvSpPr>
          <p:cNvPr id="4" name="Rectangle 3">
            <a:extLst>
              <a:ext uri="{FF2B5EF4-FFF2-40B4-BE49-F238E27FC236}">
                <a16:creationId xmlns:a16="http://schemas.microsoft.com/office/drawing/2014/main" id="{239D2FD1-9393-4C66-A710-32DBA9FD0EB9}"/>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
        <p:nvSpPr>
          <p:cNvPr id="5" name="TextBox 4">
            <a:extLst>
              <a:ext uri="{FF2B5EF4-FFF2-40B4-BE49-F238E27FC236}">
                <a16:creationId xmlns:a16="http://schemas.microsoft.com/office/drawing/2014/main" id="{A600D011-7175-4846-9DF7-4F99C098D300}"/>
              </a:ext>
            </a:extLst>
          </p:cNvPr>
          <p:cNvSpPr txBox="1"/>
          <p:nvPr/>
        </p:nvSpPr>
        <p:spPr>
          <a:xfrm>
            <a:off x="5433392" y="239404"/>
            <a:ext cx="2266122" cy="369332"/>
          </a:xfrm>
          <a:prstGeom prst="rect">
            <a:avLst/>
          </a:prstGeom>
          <a:noFill/>
        </p:spPr>
        <p:txBody>
          <a:bodyPr wrap="square">
            <a:spAutoFit/>
          </a:bodyPr>
          <a:lstStyle/>
          <a:p>
            <a:r>
              <a:rPr lang="en-IN" sz="1800" b="0" i="0" u="none" strike="noStrike" baseline="0" dirty="0">
                <a:latin typeface="CMBX12"/>
              </a:rPr>
              <a:t>Sidewinder algorithm</a:t>
            </a:r>
            <a:endParaRPr lang="en-IN" dirty="0"/>
          </a:p>
        </p:txBody>
      </p:sp>
    </p:spTree>
    <p:extLst>
      <p:ext uri="{BB962C8B-B14F-4D97-AF65-F5344CB8AC3E}">
        <p14:creationId xmlns:p14="http://schemas.microsoft.com/office/powerpoint/2010/main" val="1629682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6BFC6-A71A-4D59-8C08-3410AFF3473E}"/>
              </a:ext>
            </a:extLst>
          </p:cNvPr>
          <p:cNvPicPr>
            <a:picLocks noChangeAspect="1"/>
          </p:cNvPicPr>
          <p:nvPr/>
        </p:nvPicPr>
        <p:blipFill>
          <a:blip r:embed="rId2"/>
          <a:stretch>
            <a:fillRect/>
          </a:stretch>
        </p:blipFill>
        <p:spPr>
          <a:xfrm>
            <a:off x="1308291" y="1541812"/>
            <a:ext cx="8730709" cy="4262640"/>
          </a:xfrm>
          <a:prstGeom prst="rect">
            <a:avLst/>
          </a:prstGeom>
        </p:spPr>
      </p:pic>
      <p:sp>
        <p:nvSpPr>
          <p:cNvPr id="4" name="Rectangle 3">
            <a:extLst>
              <a:ext uri="{FF2B5EF4-FFF2-40B4-BE49-F238E27FC236}">
                <a16:creationId xmlns:a16="http://schemas.microsoft.com/office/drawing/2014/main" id="{C96C57A8-2545-47D1-AB53-CA3877C102F2}"/>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
        <p:nvSpPr>
          <p:cNvPr id="6" name="TextBox 5">
            <a:extLst>
              <a:ext uri="{FF2B5EF4-FFF2-40B4-BE49-F238E27FC236}">
                <a16:creationId xmlns:a16="http://schemas.microsoft.com/office/drawing/2014/main" id="{2ECB3B12-0252-41EA-8A96-C61EDA69A407}"/>
              </a:ext>
            </a:extLst>
          </p:cNvPr>
          <p:cNvSpPr txBox="1"/>
          <p:nvPr/>
        </p:nvSpPr>
        <p:spPr>
          <a:xfrm>
            <a:off x="7195930" y="472182"/>
            <a:ext cx="2941983" cy="369332"/>
          </a:xfrm>
          <a:prstGeom prst="rect">
            <a:avLst/>
          </a:prstGeom>
          <a:noFill/>
        </p:spPr>
        <p:txBody>
          <a:bodyPr wrap="square">
            <a:spAutoFit/>
          </a:bodyPr>
          <a:lstStyle/>
          <a:p>
            <a:r>
              <a:rPr lang="en-IN" dirty="0"/>
              <a:t>Hunt-and-Kill algorithm.</a:t>
            </a:r>
          </a:p>
        </p:txBody>
      </p:sp>
    </p:spTree>
    <p:extLst>
      <p:ext uri="{BB962C8B-B14F-4D97-AF65-F5344CB8AC3E}">
        <p14:creationId xmlns:p14="http://schemas.microsoft.com/office/powerpoint/2010/main" val="602131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D80A62-4CEA-47EE-9FBB-1F0A7A93D2B1}"/>
              </a:ext>
            </a:extLst>
          </p:cNvPr>
          <p:cNvSpPr/>
          <p:nvPr/>
        </p:nvSpPr>
        <p:spPr>
          <a:xfrm>
            <a:off x="247705" y="133628"/>
            <a:ext cx="3188693"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Spanning Tree</a:t>
            </a:r>
          </a:p>
        </p:txBody>
      </p:sp>
      <p:sp>
        <p:nvSpPr>
          <p:cNvPr id="4" name="TextBox 3">
            <a:extLst>
              <a:ext uri="{FF2B5EF4-FFF2-40B4-BE49-F238E27FC236}">
                <a16:creationId xmlns:a16="http://schemas.microsoft.com/office/drawing/2014/main" id="{76D1A8B4-6034-4C10-A16B-9A0061902E6D}"/>
              </a:ext>
            </a:extLst>
          </p:cNvPr>
          <p:cNvSpPr txBox="1"/>
          <p:nvPr/>
        </p:nvSpPr>
        <p:spPr>
          <a:xfrm>
            <a:off x="5132677" y="260146"/>
            <a:ext cx="3188693" cy="369332"/>
          </a:xfrm>
          <a:prstGeom prst="rect">
            <a:avLst/>
          </a:prstGeom>
          <a:noFill/>
        </p:spPr>
        <p:txBody>
          <a:bodyPr wrap="square">
            <a:spAutoFit/>
          </a:bodyPr>
          <a:lstStyle/>
          <a:p>
            <a:r>
              <a:rPr lang="en-IN" dirty="0"/>
              <a:t>Hunt-and-Kill algorithm.</a:t>
            </a:r>
          </a:p>
        </p:txBody>
      </p:sp>
      <p:pic>
        <p:nvPicPr>
          <p:cNvPr id="6" name="Picture 5">
            <a:extLst>
              <a:ext uri="{FF2B5EF4-FFF2-40B4-BE49-F238E27FC236}">
                <a16:creationId xmlns:a16="http://schemas.microsoft.com/office/drawing/2014/main" id="{E03F2717-BAA0-45AE-9301-31156A0D813B}"/>
              </a:ext>
            </a:extLst>
          </p:cNvPr>
          <p:cNvPicPr>
            <a:picLocks noChangeAspect="1"/>
          </p:cNvPicPr>
          <p:nvPr/>
        </p:nvPicPr>
        <p:blipFill>
          <a:blip r:embed="rId2"/>
          <a:stretch>
            <a:fillRect/>
          </a:stretch>
        </p:blipFill>
        <p:spPr>
          <a:xfrm>
            <a:off x="1082882" y="1074492"/>
            <a:ext cx="10431512" cy="5154030"/>
          </a:xfrm>
          <a:prstGeom prst="rect">
            <a:avLst/>
          </a:prstGeom>
        </p:spPr>
      </p:pic>
    </p:spTree>
    <p:extLst>
      <p:ext uri="{BB962C8B-B14F-4D97-AF65-F5344CB8AC3E}">
        <p14:creationId xmlns:p14="http://schemas.microsoft.com/office/powerpoint/2010/main" val="94483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62228-4638-411D-868D-30C4B4FB1B71}"/>
              </a:ext>
            </a:extLst>
          </p:cNvPr>
          <p:cNvSpPr/>
          <p:nvPr/>
        </p:nvSpPr>
        <p:spPr>
          <a:xfrm>
            <a:off x="131741" y="-35624"/>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pic>
        <p:nvPicPr>
          <p:cNvPr id="4" name="Picture 3">
            <a:extLst>
              <a:ext uri="{FF2B5EF4-FFF2-40B4-BE49-F238E27FC236}">
                <a16:creationId xmlns:a16="http://schemas.microsoft.com/office/drawing/2014/main" id="{BFE2DDAE-C41D-4D4C-8F8D-11F917B84D75}"/>
              </a:ext>
            </a:extLst>
          </p:cNvPr>
          <p:cNvPicPr>
            <a:picLocks noChangeAspect="1"/>
          </p:cNvPicPr>
          <p:nvPr/>
        </p:nvPicPr>
        <p:blipFill>
          <a:blip r:embed="rId2"/>
          <a:stretch>
            <a:fillRect/>
          </a:stretch>
        </p:blipFill>
        <p:spPr>
          <a:xfrm>
            <a:off x="931784" y="506124"/>
            <a:ext cx="10624111" cy="6351876"/>
          </a:xfrm>
          <a:prstGeom prst="rect">
            <a:avLst/>
          </a:prstGeom>
        </p:spPr>
      </p:pic>
      <p:sp>
        <p:nvSpPr>
          <p:cNvPr id="6" name="TextBox 5">
            <a:extLst>
              <a:ext uri="{FF2B5EF4-FFF2-40B4-BE49-F238E27FC236}">
                <a16:creationId xmlns:a16="http://schemas.microsoft.com/office/drawing/2014/main" id="{0341DBCE-16EE-4EFB-BEB3-3C177E1DDB0F}"/>
              </a:ext>
            </a:extLst>
          </p:cNvPr>
          <p:cNvSpPr txBox="1"/>
          <p:nvPr/>
        </p:nvSpPr>
        <p:spPr>
          <a:xfrm>
            <a:off x="4638260" y="136792"/>
            <a:ext cx="2610679" cy="369332"/>
          </a:xfrm>
          <a:prstGeom prst="rect">
            <a:avLst/>
          </a:prstGeom>
          <a:noFill/>
        </p:spPr>
        <p:txBody>
          <a:bodyPr wrap="square">
            <a:spAutoFit/>
          </a:bodyPr>
          <a:lstStyle/>
          <a:p>
            <a:r>
              <a:rPr lang="en-IN" sz="1800" b="0" i="0" u="none" strike="noStrike" baseline="0" dirty="0">
                <a:latin typeface="CMBX12"/>
              </a:rPr>
              <a:t>Growing tree algorithm</a:t>
            </a:r>
            <a:endParaRPr lang="en-IN" dirty="0"/>
          </a:p>
        </p:txBody>
      </p:sp>
    </p:spTree>
    <p:extLst>
      <p:ext uri="{BB962C8B-B14F-4D97-AF65-F5344CB8AC3E}">
        <p14:creationId xmlns:p14="http://schemas.microsoft.com/office/powerpoint/2010/main" val="792898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2656B-C750-4398-9F46-15631F08E1A8}"/>
              </a:ext>
            </a:extLst>
          </p:cNvPr>
          <p:cNvPicPr>
            <a:picLocks noChangeAspect="1"/>
          </p:cNvPicPr>
          <p:nvPr/>
        </p:nvPicPr>
        <p:blipFill>
          <a:blip r:embed="rId2"/>
          <a:stretch>
            <a:fillRect/>
          </a:stretch>
        </p:blipFill>
        <p:spPr>
          <a:xfrm>
            <a:off x="1053876" y="940568"/>
            <a:ext cx="10688525" cy="3127966"/>
          </a:xfrm>
          <a:prstGeom prst="rect">
            <a:avLst/>
          </a:prstGeom>
        </p:spPr>
      </p:pic>
      <p:sp>
        <p:nvSpPr>
          <p:cNvPr id="4" name="TextBox 3">
            <a:extLst>
              <a:ext uri="{FF2B5EF4-FFF2-40B4-BE49-F238E27FC236}">
                <a16:creationId xmlns:a16="http://schemas.microsoft.com/office/drawing/2014/main" id="{4E02E4D0-D209-438F-8963-E82BE99AA781}"/>
              </a:ext>
            </a:extLst>
          </p:cNvPr>
          <p:cNvSpPr txBox="1"/>
          <p:nvPr/>
        </p:nvSpPr>
        <p:spPr>
          <a:xfrm>
            <a:off x="4651513" y="432736"/>
            <a:ext cx="2610679" cy="369332"/>
          </a:xfrm>
          <a:prstGeom prst="rect">
            <a:avLst/>
          </a:prstGeom>
          <a:noFill/>
        </p:spPr>
        <p:txBody>
          <a:bodyPr wrap="square">
            <a:spAutoFit/>
          </a:bodyPr>
          <a:lstStyle/>
          <a:p>
            <a:r>
              <a:rPr lang="en-IN" sz="1800" b="0" i="0" u="none" strike="noStrike" baseline="0" dirty="0">
                <a:latin typeface="CMBX12"/>
              </a:rPr>
              <a:t>Growing tree algorithm</a:t>
            </a:r>
            <a:endParaRPr lang="en-IN" dirty="0"/>
          </a:p>
        </p:txBody>
      </p:sp>
      <p:sp>
        <p:nvSpPr>
          <p:cNvPr id="5" name="Rectangle 4">
            <a:extLst>
              <a:ext uri="{FF2B5EF4-FFF2-40B4-BE49-F238E27FC236}">
                <a16:creationId xmlns:a16="http://schemas.microsoft.com/office/drawing/2014/main" id="{E15A5012-BAE0-4003-BF62-60EF6A4F6D82}"/>
              </a:ext>
            </a:extLst>
          </p:cNvPr>
          <p:cNvSpPr/>
          <p:nvPr/>
        </p:nvSpPr>
        <p:spPr>
          <a:xfrm>
            <a:off x="297527" y="294237"/>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pic>
        <p:nvPicPr>
          <p:cNvPr id="7" name="Picture 6">
            <a:extLst>
              <a:ext uri="{FF2B5EF4-FFF2-40B4-BE49-F238E27FC236}">
                <a16:creationId xmlns:a16="http://schemas.microsoft.com/office/drawing/2014/main" id="{4B72279A-F8D1-4EE3-8A82-BA05D7635AEA}"/>
              </a:ext>
            </a:extLst>
          </p:cNvPr>
          <p:cNvPicPr>
            <a:picLocks noChangeAspect="1"/>
          </p:cNvPicPr>
          <p:nvPr/>
        </p:nvPicPr>
        <p:blipFill>
          <a:blip r:embed="rId3"/>
          <a:stretch>
            <a:fillRect/>
          </a:stretch>
        </p:blipFill>
        <p:spPr>
          <a:xfrm>
            <a:off x="1053875" y="3752219"/>
            <a:ext cx="10084249" cy="3027042"/>
          </a:xfrm>
          <a:prstGeom prst="rect">
            <a:avLst/>
          </a:prstGeom>
        </p:spPr>
      </p:pic>
    </p:spTree>
    <p:extLst>
      <p:ext uri="{BB962C8B-B14F-4D97-AF65-F5344CB8AC3E}">
        <p14:creationId xmlns:p14="http://schemas.microsoft.com/office/powerpoint/2010/main" val="71842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9EAF8-3A96-496C-92E5-22959B242F4F}"/>
              </a:ext>
            </a:extLst>
          </p:cNvPr>
          <p:cNvPicPr>
            <a:picLocks noChangeAspect="1"/>
          </p:cNvPicPr>
          <p:nvPr/>
        </p:nvPicPr>
        <p:blipFill>
          <a:blip r:embed="rId2"/>
          <a:stretch>
            <a:fillRect/>
          </a:stretch>
        </p:blipFill>
        <p:spPr>
          <a:xfrm>
            <a:off x="655982" y="363671"/>
            <a:ext cx="6326594" cy="3295101"/>
          </a:xfrm>
          <a:prstGeom prst="rect">
            <a:avLst/>
          </a:prstGeom>
        </p:spPr>
      </p:pic>
      <p:sp>
        <p:nvSpPr>
          <p:cNvPr id="5" name="TextBox 4">
            <a:extLst>
              <a:ext uri="{FF2B5EF4-FFF2-40B4-BE49-F238E27FC236}">
                <a16:creationId xmlns:a16="http://schemas.microsoft.com/office/drawing/2014/main" id="{C569DB06-DEBB-4070-8EE1-D12A45D899F3}"/>
              </a:ext>
            </a:extLst>
          </p:cNvPr>
          <p:cNvSpPr txBox="1"/>
          <p:nvPr/>
        </p:nvSpPr>
        <p:spPr>
          <a:xfrm>
            <a:off x="377687" y="3759688"/>
            <a:ext cx="10880035" cy="923330"/>
          </a:xfrm>
          <a:prstGeom prst="rect">
            <a:avLst/>
          </a:prstGeom>
          <a:noFill/>
        </p:spPr>
        <p:txBody>
          <a:bodyPr wrap="square">
            <a:spAutoFit/>
          </a:bodyPr>
          <a:lstStyle/>
          <a:p>
            <a:pPr marL="342900" indent="-342900">
              <a:buAutoNum type="alphaLcParenBoth"/>
            </a:pPr>
            <a:r>
              <a:rPr lang="en-IN" dirty="0"/>
              <a:t>Representation of a grid graph on 4x4 regular grid. Each node of the grid graph is denoted by circle, and each edge of the grid graph is denoted by purple edge. </a:t>
            </a:r>
          </a:p>
          <a:p>
            <a:r>
              <a:rPr lang="en-IN" dirty="0"/>
              <a:t>b) An example of a spanning tree in a 4x4 grid. It consists of subset of edges of the grid graph in (a).</a:t>
            </a:r>
          </a:p>
        </p:txBody>
      </p:sp>
      <p:sp>
        <p:nvSpPr>
          <p:cNvPr id="7" name="TextBox 6">
            <a:extLst>
              <a:ext uri="{FF2B5EF4-FFF2-40B4-BE49-F238E27FC236}">
                <a16:creationId xmlns:a16="http://schemas.microsoft.com/office/drawing/2014/main" id="{1E6C9C9A-9D0F-481A-B283-3B8B514DACEF}"/>
              </a:ext>
            </a:extLst>
          </p:cNvPr>
          <p:cNvSpPr txBox="1"/>
          <p:nvPr/>
        </p:nvSpPr>
        <p:spPr>
          <a:xfrm>
            <a:off x="377687" y="4884850"/>
            <a:ext cx="11436625" cy="923330"/>
          </a:xfrm>
          <a:prstGeom prst="rect">
            <a:avLst/>
          </a:prstGeom>
          <a:noFill/>
        </p:spPr>
        <p:txBody>
          <a:bodyPr wrap="square">
            <a:spAutoFit/>
          </a:bodyPr>
          <a:lstStyle/>
          <a:p>
            <a:r>
              <a:rPr lang="en-IN" dirty="0"/>
              <a:t>On a regular grid, a perfect maze can be generated from a spanning tree. </a:t>
            </a:r>
          </a:p>
          <a:p>
            <a:r>
              <a:rPr lang="en-IN" dirty="0"/>
              <a:t>When a spanning tree is generated on a regular grid, the perfect maze is created by choosing any two nodes of the spanning tree for the start point and the end point of the maze as represented</a:t>
            </a:r>
          </a:p>
        </p:txBody>
      </p:sp>
      <p:pic>
        <p:nvPicPr>
          <p:cNvPr id="9" name="Picture 8">
            <a:extLst>
              <a:ext uri="{FF2B5EF4-FFF2-40B4-BE49-F238E27FC236}">
                <a16:creationId xmlns:a16="http://schemas.microsoft.com/office/drawing/2014/main" id="{022F31B1-A981-466E-B7A1-E9DBF72E6877}"/>
              </a:ext>
            </a:extLst>
          </p:cNvPr>
          <p:cNvPicPr>
            <a:picLocks noChangeAspect="1"/>
          </p:cNvPicPr>
          <p:nvPr/>
        </p:nvPicPr>
        <p:blipFill>
          <a:blip r:embed="rId3"/>
          <a:stretch>
            <a:fillRect/>
          </a:stretch>
        </p:blipFill>
        <p:spPr>
          <a:xfrm>
            <a:off x="7762617" y="616744"/>
            <a:ext cx="2441032" cy="2272237"/>
          </a:xfrm>
          <a:prstGeom prst="rect">
            <a:avLst/>
          </a:prstGeom>
        </p:spPr>
      </p:pic>
      <p:sp>
        <p:nvSpPr>
          <p:cNvPr id="11" name="TextBox 10">
            <a:extLst>
              <a:ext uri="{FF2B5EF4-FFF2-40B4-BE49-F238E27FC236}">
                <a16:creationId xmlns:a16="http://schemas.microsoft.com/office/drawing/2014/main" id="{B8AC6641-BA3B-4972-93E1-CF408EBC134B}"/>
              </a:ext>
            </a:extLst>
          </p:cNvPr>
          <p:cNvSpPr txBox="1"/>
          <p:nvPr/>
        </p:nvSpPr>
        <p:spPr>
          <a:xfrm>
            <a:off x="377687" y="6010012"/>
            <a:ext cx="11436625" cy="369332"/>
          </a:xfrm>
          <a:prstGeom prst="rect">
            <a:avLst/>
          </a:prstGeom>
          <a:noFill/>
        </p:spPr>
        <p:txBody>
          <a:bodyPr wrap="square">
            <a:spAutoFit/>
          </a:bodyPr>
          <a:lstStyle/>
          <a:p>
            <a:r>
              <a:rPr lang="en-IN" dirty="0"/>
              <a:t>Perfect maze generated from the spanning tree in Figure 3b with the start (blue point) and the end (red point).</a:t>
            </a:r>
          </a:p>
        </p:txBody>
      </p:sp>
    </p:spTree>
    <p:extLst>
      <p:ext uri="{BB962C8B-B14F-4D97-AF65-F5344CB8AC3E}">
        <p14:creationId xmlns:p14="http://schemas.microsoft.com/office/powerpoint/2010/main" val="1380622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BA860-59C0-4A22-B37C-4582A22F0E8C}"/>
              </a:ext>
            </a:extLst>
          </p:cNvPr>
          <p:cNvPicPr>
            <a:picLocks noChangeAspect="1"/>
          </p:cNvPicPr>
          <p:nvPr/>
        </p:nvPicPr>
        <p:blipFill>
          <a:blip r:embed="rId2"/>
          <a:stretch>
            <a:fillRect/>
          </a:stretch>
        </p:blipFill>
        <p:spPr>
          <a:xfrm>
            <a:off x="2069045" y="940568"/>
            <a:ext cx="8053910" cy="5693281"/>
          </a:xfrm>
          <a:prstGeom prst="rect">
            <a:avLst/>
          </a:prstGeom>
        </p:spPr>
      </p:pic>
      <p:sp>
        <p:nvSpPr>
          <p:cNvPr id="4" name="Rectangle 3">
            <a:extLst>
              <a:ext uri="{FF2B5EF4-FFF2-40B4-BE49-F238E27FC236}">
                <a16:creationId xmlns:a16="http://schemas.microsoft.com/office/drawing/2014/main" id="{8D742B32-3780-4C94-B0C9-CC5167910C6E}"/>
              </a:ext>
            </a:extLst>
          </p:cNvPr>
          <p:cNvSpPr/>
          <p:nvPr/>
        </p:nvSpPr>
        <p:spPr>
          <a:xfrm>
            <a:off x="297527"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sp>
        <p:nvSpPr>
          <p:cNvPr id="6" name="TextBox 5">
            <a:extLst>
              <a:ext uri="{FF2B5EF4-FFF2-40B4-BE49-F238E27FC236}">
                <a16:creationId xmlns:a16="http://schemas.microsoft.com/office/drawing/2014/main" id="{3CEFB3B6-C3A9-4F82-AA0D-7B286C9F462E}"/>
              </a:ext>
            </a:extLst>
          </p:cNvPr>
          <p:cNvSpPr txBox="1"/>
          <p:nvPr/>
        </p:nvSpPr>
        <p:spPr>
          <a:xfrm>
            <a:off x="3975653" y="169541"/>
            <a:ext cx="3260034" cy="523220"/>
          </a:xfrm>
          <a:prstGeom prst="rect">
            <a:avLst/>
          </a:prstGeom>
          <a:noFill/>
        </p:spPr>
        <p:txBody>
          <a:bodyPr wrap="square">
            <a:spAutoFit/>
          </a:bodyPr>
          <a:lstStyle/>
          <a:p>
            <a:r>
              <a:rPr lang="en-IN" sz="2800" b="0" i="0" u="none" strike="noStrike" baseline="0" dirty="0">
                <a:latin typeface="CMR10"/>
              </a:rPr>
              <a:t>Eller's algorithm.</a:t>
            </a:r>
            <a:endParaRPr lang="en-IN" sz="2800" dirty="0"/>
          </a:p>
        </p:txBody>
      </p:sp>
    </p:spTree>
    <p:extLst>
      <p:ext uri="{BB962C8B-B14F-4D97-AF65-F5344CB8AC3E}">
        <p14:creationId xmlns:p14="http://schemas.microsoft.com/office/powerpoint/2010/main" val="2925441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905901-3B03-4C2C-A7AC-233B8B5F2A84}"/>
              </a:ext>
            </a:extLst>
          </p:cNvPr>
          <p:cNvSpPr txBox="1"/>
          <p:nvPr/>
        </p:nvSpPr>
        <p:spPr>
          <a:xfrm>
            <a:off x="4479235" y="292413"/>
            <a:ext cx="2597426" cy="369332"/>
          </a:xfrm>
          <a:prstGeom prst="rect">
            <a:avLst/>
          </a:prstGeom>
          <a:noFill/>
        </p:spPr>
        <p:txBody>
          <a:bodyPr wrap="square">
            <a:spAutoFit/>
          </a:bodyPr>
          <a:lstStyle/>
          <a:p>
            <a:r>
              <a:rPr lang="en-IN" dirty="0"/>
              <a:t>Aldous-Broder algorithm</a:t>
            </a:r>
          </a:p>
        </p:txBody>
      </p:sp>
      <p:pic>
        <p:nvPicPr>
          <p:cNvPr id="5" name="Picture 4">
            <a:extLst>
              <a:ext uri="{FF2B5EF4-FFF2-40B4-BE49-F238E27FC236}">
                <a16:creationId xmlns:a16="http://schemas.microsoft.com/office/drawing/2014/main" id="{06E46814-DD3C-4C93-AE32-1D9120037732}"/>
              </a:ext>
            </a:extLst>
          </p:cNvPr>
          <p:cNvPicPr>
            <a:picLocks noChangeAspect="1"/>
          </p:cNvPicPr>
          <p:nvPr/>
        </p:nvPicPr>
        <p:blipFill>
          <a:blip r:embed="rId2"/>
          <a:stretch>
            <a:fillRect/>
          </a:stretch>
        </p:blipFill>
        <p:spPr>
          <a:xfrm>
            <a:off x="1015548" y="941789"/>
            <a:ext cx="10160903" cy="4624123"/>
          </a:xfrm>
          <a:prstGeom prst="rect">
            <a:avLst/>
          </a:prstGeom>
        </p:spPr>
      </p:pic>
      <p:sp>
        <p:nvSpPr>
          <p:cNvPr id="6" name="Rectangle 5">
            <a:extLst>
              <a:ext uri="{FF2B5EF4-FFF2-40B4-BE49-F238E27FC236}">
                <a16:creationId xmlns:a16="http://schemas.microsoft.com/office/drawing/2014/main" id="{532348D2-604F-4395-8185-7537330CD58D}"/>
              </a:ext>
            </a:extLst>
          </p:cNvPr>
          <p:cNvSpPr/>
          <p:nvPr/>
        </p:nvSpPr>
        <p:spPr>
          <a:xfrm>
            <a:off x="297527"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spTree>
    <p:extLst>
      <p:ext uri="{BB962C8B-B14F-4D97-AF65-F5344CB8AC3E}">
        <p14:creationId xmlns:p14="http://schemas.microsoft.com/office/powerpoint/2010/main" val="1687243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F1DB9-70EB-481E-A1AD-755CEE07EAD2}"/>
              </a:ext>
            </a:extLst>
          </p:cNvPr>
          <p:cNvSpPr/>
          <p:nvPr/>
        </p:nvSpPr>
        <p:spPr>
          <a:xfrm>
            <a:off x="297527"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pic>
        <p:nvPicPr>
          <p:cNvPr id="4" name="Picture 3">
            <a:extLst>
              <a:ext uri="{FF2B5EF4-FFF2-40B4-BE49-F238E27FC236}">
                <a16:creationId xmlns:a16="http://schemas.microsoft.com/office/drawing/2014/main" id="{F07E3F18-B059-4DCD-9174-E156797594C3}"/>
              </a:ext>
            </a:extLst>
          </p:cNvPr>
          <p:cNvPicPr>
            <a:picLocks noChangeAspect="1"/>
          </p:cNvPicPr>
          <p:nvPr/>
        </p:nvPicPr>
        <p:blipFill>
          <a:blip r:embed="rId2"/>
          <a:stretch>
            <a:fillRect/>
          </a:stretch>
        </p:blipFill>
        <p:spPr>
          <a:xfrm>
            <a:off x="1185479" y="754316"/>
            <a:ext cx="9018695" cy="6374821"/>
          </a:xfrm>
          <a:prstGeom prst="rect">
            <a:avLst/>
          </a:prstGeom>
        </p:spPr>
      </p:pic>
      <p:sp>
        <p:nvSpPr>
          <p:cNvPr id="5" name="TextBox 4">
            <a:extLst>
              <a:ext uri="{FF2B5EF4-FFF2-40B4-BE49-F238E27FC236}">
                <a16:creationId xmlns:a16="http://schemas.microsoft.com/office/drawing/2014/main" id="{693BB465-D8B9-47AB-8FC7-30DB2F8EF675}"/>
              </a:ext>
            </a:extLst>
          </p:cNvPr>
          <p:cNvSpPr txBox="1"/>
          <p:nvPr/>
        </p:nvSpPr>
        <p:spPr>
          <a:xfrm>
            <a:off x="4479235" y="292413"/>
            <a:ext cx="2597426" cy="369332"/>
          </a:xfrm>
          <a:prstGeom prst="rect">
            <a:avLst/>
          </a:prstGeom>
          <a:noFill/>
        </p:spPr>
        <p:txBody>
          <a:bodyPr wrap="square">
            <a:spAutoFit/>
          </a:bodyPr>
          <a:lstStyle/>
          <a:p>
            <a:r>
              <a:rPr lang="en-IN" dirty="0"/>
              <a:t>Aldous-Broder algorithm</a:t>
            </a:r>
          </a:p>
        </p:txBody>
      </p:sp>
    </p:spTree>
    <p:extLst>
      <p:ext uri="{BB962C8B-B14F-4D97-AF65-F5344CB8AC3E}">
        <p14:creationId xmlns:p14="http://schemas.microsoft.com/office/powerpoint/2010/main" val="2662536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9DD1F-2A9C-45F8-AFD0-F6A31A0231BF}"/>
              </a:ext>
            </a:extLst>
          </p:cNvPr>
          <p:cNvSpPr/>
          <p:nvPr/>
        </p:nvSpPr>
        <p:spPr>
          <a:xfrm>
            <a:off x="257770"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pic>
        <p:nvPicPr>
          <p:cNvPr id="6" name="Picture 5">
            <a:extLst>
              <a:ext uri="{FF2B5EF4-FFF2-40B4-BE49-F238E27FC236}">
                <a16:creationId xmlns:a16="http://schemas.microsoft.com/office/drawing/2014/main" id="{C1672B1A-269B-4079-B7EE-45D9DBF01E48}"/>
              </a:ext>
            </a:extLst>
          </p:cNvPr>
          <p:cNvPicPr>
            <a:picLocks noChangeAspect="1"/>
          </p:cNvPicPr>
          <p:nvPr/>
        </p:nvPicPr>
        <p:blipFill>
          <a:blip r:embed="rId2"/>
          <a:stretch>
            <a:fillRect/>
          </a:stretch>
        </p:blipFill>
        <p:spPr>
          <a:xfrm>
            <a:off x="1703037" y="1761483"/>
            <a:ext cx="8627821" cy="3989663"/>
          </a:xfrm>
          <a:prstGeom prst="rect">
            <a:avLst/>
          </a:prstGeom>
        </p:spPr>
      </p:pic>
      <p:sp>
        <p:nvSpPr>
          <p:cNvPr id="8" name="TextBox 7">
            <a:extLst>
              <a:ext uri="{FF2B5EF4-FFF2-40B4-BE49-F238E27FC236}">
                <a16:creationId xmlns:a16="http://schemas.microsoft.com/office/drawing/2014/main" id="{AE68801E-A1F7-483F-86C3-D7EE30DC2E7D}"/>
              </a:ext>
            </a:extLst>
          </p:cNvPr>
          <p:cNvSpPr txBox="1"/>
          <p:nvPr/>
        </p:nvSpPr>
        <p:spPr>
          <a:xfrm>
            <a:off x="4651513" y="431151"/>
            <a:ext cx="6096000" cy="369332"/>
          </a:xfrm>
          <a:prstGeom prst="rect">
            <a:avLst/>
          </a:prstGeom>
          <a:noFill/>
        </p:spPr>
        <p:txBody>
          <a:bodyPr wrap="square">
            <a:spAutoFit/>
          </a:bodyPr>
          <a:lstStyle/>
          <a:p>
            <a:r>
              <a:rPr lang="en-IN" sz="1800" b="0" i="0" u="none" strike="noStrike" baseline="0" dirty="0">
                <a:latin typeface="CMR10"/>
              </a:rPr>
              <a:t>The progress of Wilson's algorithm.</a:t>
            </a:r>
            <a:endParaRPr lang="en-IN" dirty="0"/>
          </a:p>
        </p:txBody>
      </p:sp>
    </p:spTree>
    <p:extLst>
      <p:ext uri="{BB962C8B-B14F-4D97-AF65-F5344CB8AC3E}">
        <p14:creationId xmlns:p14="http://schemas.microsoft.com/office/powerpoint/2010/main" val="2593926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9E452-588D-4DB4-8CFE-0BF67D77DA36}"/>
              </a:ext>
            </a:extLst>
          </p:cNvPr>
          <p:cNvPicPr>
            <a:picLocks noChangeAspect="1"/>
          </p:cNvPicPr>
          <p:nvPr/>
        </p:nvPicPr>
        <p:blipFill>
          <a:blip r:embed="rId2"/>
          <a:stretch>
            <a:fillRect/>
          </a:stretch>
        </p:blipFill>
        <p:spPr>
          <a:xfrm>
            <a:off x="2565209" y="545480"/>
            <a:ext cx="8407591" cy="6265272"/>
          </a:xfrm>
          <a:prstGeom prst="rect">
            <a:avLst/>
          </a:prstGeom>
        </p:spPr>
      </p:pic>
      <p:sp>
        <p:nvSpPr>
          <p:cNvPr id="4" name="TextBox 3">
            <a:extLst>
              <a:ext uri="{FF2B5EF4-FFF2-40B4-BE49-F238E27FC236}">
                <a16:creationId xmlns:a16="http://schemas.microsoft.com/office/drawing/2014/main" id="{CFDFE587-42BE-4D7B-AD11-477123A6263C}"/>
              </a:ext>
            </a:extLst>
          </p:cNvPr>
          <p:cNvSpPr txBox="1"/>
          <p:nvPr/>
        </p:nvSpPr>
        <p:spPr>
          <a:xfrm>
            <a:off x="3566204" y="47248"/>
            <a:ext cx="3775500" cy="369332"/>
          </a:xfrm>
          <a:prstGeom prst="rect">
            <a:avLst/>
          </a:prstGeom>
          <a:noFill/>
        </p:spPr>
        <p:txBody>
          <a:bodyPr wrap="square">
            <a:spAutoFit/>
          </a:bodyPr>
          <a:lstStyle/>
          <a:p>
            <a:r>
              <a:rPr lang="en-IN" sz="1800" b="0" i="0" u="none" strike="noStrike" baseline="0" dirty="0">
                <a:latin typeface="CMR10"/>
              </a:rPr>
              <a:t>The progress of Wilson's algorithm.</a:t>
            </a:r>
            <a:endParaRPr lang="en-IN" dirty="0"/>
          </a:p>
        </p:txBody>
      </p:sp>
      <p:sp>
        <p:nvSpPr>
          <p:cNvPr id="5" name="Rectangle 4">
            <a:extLst>
              <a:ext uri="{FF2B5EF4-FFF2-40B4-BE49-F238E27FC236}">
                <a16:creationId xmlns:a16="http://schemas.microsoft.com/office/drawing/2014/main" id="{2D0D6147-5F69-4A01-A1FE-2193BE4FBF0C}"/>
              </a:ext>
            </a:extLst>
          </p:cNvPr>
          <p:cNvSpPr/>
          <p:nvPr/>
        </p:nvSpPr>
        <p:spPr>
          <a:xfrm>
            <a:off x="257770"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spTree>
    <p:extLst>
      <p:ext uri="{BB962C8B-B14F-4D97-AF65-F5344CB8AC3E}">
        <p14:creationId xmlns:p14="http://schemas.microsoft.com/office/powerpoint/2010/main" val="1222470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2795B-8CFA-47E3-A039-5AAD0C8E42D9}"/>
              </a:ext>
            </a:extLst>
          </p:cNvPr>
          <p:cNvPicPr>
            <a:picLocks noChangeAspect="1"/>
          </p:cNvPicPr>
          <p:nvPr/>
        </p:nvPicPr>
        <p:blipFill>
          <a:blip r:embed="rId2"/>
          <a:stretch>
            <a:fillRect/>
          </a:stretch>
        </p:blipFill>
        <p:spPr>
          <a:xfrm>
            <a:off x="891520" y="939493"/>
            <a:ext cx="10408960" cy="5335411"/>
          </a:xfrm>
          <a:prstGeom prst="rect">
            <a:avLst/>
          </a:prstGeom>
        </p:spPr>
      </p:pic>
      <p:sp>
        <p:nvSpPr>
          <p:cNvPr id="4" name="Rectangle 3">
            <a:extLst>
              <a:ext uri="{FF2B5EF4-FFF2-40B4-BE49-F238E27FC236}">
                <a16:creationId xmlns:a16="http://schemas.microsoft.com/office/drawing/2014/main" id="{301F571E-E674-4A30-9C69-C9B4062364E4}"/>
              </a:ext>
            </a:extLst>
          </p:cNvPr>
          <p:cNvSpPr/>
          <p:nvPr/>
        </p:nvSpPr>
        <p:spPr>
          <a:xfrm>
            <a:off x="257770" y="107986"/>
            <a:ext cx="2890535"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Spanning Tree</a:t>
            </a:r>
          </a:p>
        </p:txBody>
      </p:sp>
      <p:sp>
        <p:nvSpPr>
          <p:cNvPr id="5" name="TextBox 4">
            <a:extLst>
              <a:ext uri="{FF2B5EF4-FFF2-40B4-BE49-F238E27FC236}">
                <a16:creationId xmlns:a16="http://schemas.microsoft.com/office/drawing/2014/main" id="{AAB58922-9044-4230-BD4C-247DAD51C196}"/>
              </a:ext>
            </a:extLst>
          </p:cNvPr>
          <p:cNvSpPr txBox="1"/>
          <p:nvPr/>
        </p:nvSpPr>
        <p:spPr>
          <a:xfrm>
            <a:off x="3711978" y="292907"/>
            <a:ext cx="3775500" cy="369332"/>
          </a:xfrm>
          <a:prstGeom prst="rect">
            <a:avLst/>
          </a:prstGeom>
          <a:noFill/>
        </p:spPr>
        <p:txBody>
          <a:bodyPr wrap="square">
            <a:spAutoFit/>
          </a:bodyPr>
          <a:lstStyle/>
          <a:p>
            <a:r>
              <a:rPr lang="en-IN" sz="1800" b="0" i="0" u="none" strike="noStrike" baseline="0" dirty="0">
                <a:latin typeface="CMR10"/>
              </a:rPr>
              <a:t>The progress of Wilson's algorithm.</a:t>
            </a:r>
            <a:endParaRPr lang="en-IN" dirty="0"/>
          </a:p>
        </p:txBody>
      </p:sp>
    </p:spTree>
    <p:extLst>
      <p:ext uri="{BB962C8B-B14F-4D97-AF65-F5344CB8AC3E}">
        <p14:creationId xmlns:p14="http://schemas.microsoft.com/office/powerpoint/2010/main" val="3775546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9E9233-4A6A-4E5C-8E37-F7219F4583E0}"/>
              </a:ext>
            </a:extLst>
          </p:cNvPr>
          <p:cNvSpPr/>
          <p:nvPr/>
        </p:nvSpPr>
        <p:spPr>
          <a:xfrm>
            <a:off x="2513097" y="253760"/>
            <a:ext cx="4873450"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Minimum Spanning Tree</a:t>
            </a:r>
          </a:p>
        </p:txBody>
      </p:sp>
      <p:pic>
        <p:nvPicPr>
          <p:cNvPr id="4" name="Picture 3">
            <a:extLst>
              <a:ext uri="{FF2B5EF4-FFF2-40B4-BE49-F238E27FC236}">
                <a16:creationId xmlns:a16="http://schemas.microsoft.com/office/drawing/2014/main" id="{EEF35DDC-3D4E-408A-A008-314D27F57765}"/>
              </a:ext>
            </a:extLst>
          </p:cNvPr>
          <p:cNvPicPr>
            <a:picLocks noChangeAspect="1"/>
          </p:cNvPicPr>
          <p:nvPr/>
        </p:nvPicPr>
        <p:blipFill>
          <a:blip r:embed="rId2"/>
          <a:stretch>
            <a:fillRect/>
          </a:stretch>
        </p:blipFill>
        <p:spPr>
          <a:xfrm>
            <a:off x="674099" y="1097141"/>
            <a:ext cx="10843802" cy="5383172"/>
          </a:xfrm>
          <a:prstGeom prst="rect">
            <a:avLst/>
          </a:prstGeom>
        </p:spPr>
      </p:pic>
    </p:spTree>
    <p:extLst>
      <p:ext uri="{BB962C8B-B14F-4D97-AF65-F5344CB8AC3E}">
        <p14:creationId xmlns:p14="http://schemas.microsoft.com/office/powerpoint/2010/main" val="680247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1AC9C-D362-409D-9E0B-B73BA6230218}"/>
              </a:ext>
            </a:extLst>
          </p:cNvPr>
          <p:cNvPicPr>
            <a:picLocks noChangeAspect="1"/>
          </p:cNvPicPr>
          <p:nvPr/>
        </p:nvPicPr>
        <p:blipFill>
          <a:blip r:embed="rId2"/>
          <a:stretch>
            <a:fillRect/>
          </a:stretch>
        </p:blipFill>
        <p:spPr>
          <a:xfrm>
            <a:off x="1088100" y="1134602"/>
            <a:ext cx="10015799" cy="5425224"/>
          </a:xfrm>
          <a:prstGeom prst="rect">
            <a:avLst/>
          </a:prstGeom>
        </p:spPr>
      </p:pic>
      <p:sp>
        <p:nvSpPr>
          <p:cNvPr id="4" name="Rectangle 3">
            <a:extLst>
              <a:ext uri="{FF2B5EF4-FFF2-40B4-BE49-F238E27FC236}">
                <a16:creationId xmlns:a16="http://schemas.microsoft.com/office/drawing/2014/main" id="{55EB34A0-9076-4B13-89D1-FAEA0441B9FE}"/>
              </a:ext>
            </a:extLst>
          </p:cNvPr>
          <p:cNvSpPr/>
          <p:nvPr/>
        </p:nvSpPr>
        <p:spPr>
          <a:xfrm>
            <a:off x="2513097" y="253760"/>
            <a:ext cx="4873450"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Minimum Spanning Tree</a:t>
            </a:r>
          </a:p>
        </p:txBody>
      </p:sp>
    </p:spTree>
    <p:extLst>
      <p:ext uri="{BB962C8B-B14F-4D97-AF65-F5344CB8AC3E}">
        <p14:creationId xmlns:p14="http://schemas.microsoft.com/office/powerpoint/2010/main" val="2618023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D6326-212B-499F-87C0-B51B92042997}"/>
              </a:ext>
            </a:extLst>
          </p:cNvPr>
          <p:cNvPicPr>
            <a:picLocks noChangeAspect="1"/>
          </p:cNvPicPr>
          <p:nvPr/>
        </p:nvPicPr>
        <p:blipFill>
          <a:blip r:embed="rId2"/>
          <a:stretch>
            <a:fillRect/>
          </a:stretch>
        </p:blipFill>
        <p:spPr>
          <a:xfrm>
            <a:off x="662347" y="1732327"/>
            <a:ext cx="10473254" cy="4535951"/>
          </a:xfrm>
          <a:prstGeom prst="rect">
            <a:avLst/>
          </a:prstGeom>
        </p:spPr>
      </p:pic>
      <p:sp>
        <p:nvSpPr>
          <p:cNvPr id="4" name="Rectangle 3">
            <a:extLst>
              <a:ext uri="{FF2B5EF4-FFF2-40B4-BE49-F238E27FC236}">
                <a16:creationId xmlns:a16="http://schemas.microsoft.com/office/drawing/2014/main" id="{CD384840-FF1B-4EE5-8316-6879999479DB}"/>
              </a:ext>
            </a:extLst>
          </p:cNvPr>
          <p:cNvSpPr/>
          <p:nvPr/>
        </p:nvSpPr>
        <p:spPr>
          <a:xfrm>
            <a:off x="2513097" y="253760"/>
            <a:ext cx="4873450"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Minimum Spanning Tree</a:t>
            </a:r>
          </a:p>
        </p:txBody>
      </p:sp>
    </p:spTree>
    <p:extLst>
      <p:ext uri="{BB962C8B-B14F-4D97-AF65-F5344CB8AC3E}">
        <p14:creationId xmlns:p14="http://schemas.microsoft.com/office/powerpoint/2010/main" val="669144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1B22E32D-9738-4E81-A76E-01DF523FE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88" y="3032766"/>
            <a:ext cx="3143250" cy="3143250"/>
          </a:xfrm>
          <a:prstGeom prst="rect">
            <a:avLst/>
          </a:prstGeom>
        </p:spPr>
      </p:pic>
      <p:sp>
        <p:nvSpPr>
          <p:cNvPr id="8" name="Rectangle 7">
            <a:extLst>
              <a:ext uri="{FF2B5EF4-FFF2-40B4-BE49-F238E27FC236}">
                <a16:creationId xmlns:a16="http://schemas.microsoft.com/office/drawing/2014/main" id="{D64DD2D4-2DD1-438E-867E-1E04C5350459}"/>
              </a:ext>
            </a:extLst>
          </p:cNvPr>
          <p:cNvSpPr/>
          <p:nvPr/>
        </p:nvSpPr>
        <p:spPr>
          <a:xfrm>
            <a:off x="4178015" y="2109436"/>
            <a:ext cx="43424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Aldous-Broder</a:t>
            </a:r>
          </a:p>
        </p:txBody>
      </p:sp>
      <p:sp>
        <p:nvSpPr>
          <p:cNvPr id="9" name="Heptagon 8">
            <a:extLst>
              <a:ext uri="{FF2B5EF4-FFF2-40B4-BE49-F238E27FC236}">
                <a16:creationId xmlns:a16="http://schemas.microsoft.com/office/drawing/2014/main" id="{7E4A831A-6D2E-47EE-9092-61535EF86D26}"/>
              </a:ext>
            </a:extLst>
          </p:cNvPr>
          <p:cNvSpPr/>
          <p:nvPr/>
        </p:nvSpPr>
        <p:spPr>
          <a:xfrm>
            <a:off x="9066367" y="303276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a:t>
            </a:r>
          </a:p>
        </p:txBody>
      </p:sp>
    </p:spTree>
    <p:extLst>
      <p:ext uri="{BB962C8B-B14F-4D97-AF65-F5344CB8AC3E}">
        <p14:creationId xmlns:p14="http://schemas.microsoft.com/office/powerpoint/2010/main" val="82211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0CC5F-ABB4-4863-BFD2-091AA966223E}"/>
              </a:ext>
            </a:extLst>
          </p:cNvPr>
          <p:cNvPicPr>
            <a:picLocks noChangeAspect="1"/>
          </p:cNvPicPr>
          <p:nvPr/>
        </p:nvPicPr>
        <p:blipFill>
          <a:blip r:embed="rId2"/>
          <a:stretch>
            <a:fillRect/>
          </a:stretch>
        </p:blipFill>
        <p:spPr>
          <a:xfrm>
            <a:off x="1334795" y="406801"/>
            <a:ext cx="7894777" cy="2774782"/>
          </a:xfrm>
          <a:prstGeom prst="rect">
            <a:avLst/>
          </a:prstGeom>
        </p:spPr>
      </p:pic>
      <p:sp>
        <p:nvSpPr>
          <p:cNvPr id="5" name="TextBox 4">
            <a:extLst>
              <a:ext uri="{FF2B5EF4-FFF2-40B4-BE49-F238E27FC236}">
                <a16:creationId xmlns:a16="http://schemas.microsoft.com/office/drawing/2014/main" id="{A58867EF-8E29-487A-8461-076C5F626337}"/>
              </a:ext>
            </a:extLst>
          </p:cNvPr>
          <p:cNvSpPr txBox="1"/>
          <p:nvPr/>
        </p:nvSpPr>
        <p:spPr>
          <a:xfrm>
            <a:off x="689112" y="5883213"/>
            <a:ext cx="11330609" cy="646331"/>
          </a:xfrm>
          <a:prstGeom prst="rect">
            <a:avLst/>
          </a:prstGeom>
          <a:noFill/>
        </p:spPr>
        <p:txBody>
          <a:bodyPr wrap="square">
            <a:spAutoFit/>
          </a:bodyPr>
          <a:lstStyle/>
          <a:p>
            <a:r>
              <a:rPr lang="en-IN" dirty="0"/>
              <a:t>A perfect maze built based on a spanning tree in a 3x3 grid. (b) Walls are placed on the perfect maze. (c) Game level generated from the perfect maze.</a:t>
            </a:r>
          </a:p>
        </p:txBody>
      </p:sp>
      <p:pic>
        <p:nvPicPr>
          <p:cNvPr id="7" name="Picture 6">
            <a:extLst>
              <a:ext uri="{FF2B5EF4-FFF2-40B4-BE49-F238E27FC236}">
                <a16:creationId xmlns:a16="http://schemas.microsoft.com/office/drawing/2014/main" id="{D783A3E2-EEDC-4124-9D09-E72E3F9338D1}"/>
              </a:ext>
            </a:extLst>
          </p:cNvPr>
          <p:cNvPicPr>
            <a:picLocks noChangeAspect="1"/>
          </p:cNvPicPr>
          <p:nvPr/>
        </p:nvPicPr>
        <p:blipFill>
          <a:blip r:embed="rId3"/>
          <a:stretch>
            <a:fillRect/>
          </a:stretch>
        </p:blipFill>
        <p:spPr>
          <a:xfrm>
            <a:off x="1334795" y="2917065"/>
            <a:ext cx="7689936" cy="2529577"/>
          </a:xfrm>
          <a:prstGeom prst="rect">
            <a:avLst/>
          </a:prstGeom>
        </p:spPr>
      </p:pic>
      <p:sp>
        <p:nvSpPr>
          <p:cNvPr id="8" name="TextBox 7">
            <a:extLst>
              <a:ext uri="{FF2B5EF4-FFF2-40B4-BE49-F238E27FC236}">
                <a16:creationId xmlns:a16="http://schemas.microsoft.com/office/drawing/2014/main" id="{B2BBB731-5A19-4309-A423-FEA5B3AEEB4D}"/>
              </a:ext>
            </a:extLst>
          </p:cNvPr>
          <p:cNvSpPr txBox="1"/>
          <p:nvPr/>
        </p:nvSpPr>
        <p:spPr>
          <a:xfrm>
            <a:off x="8646477" y="3429000"/>
            <a:ext cx="2855012" cy="1200329"/>
          </a:xfrm>
          <a:prstGeom prst="rect">
            <a:avLst/>
          </a:prstGeom>
          <a:noFill/>
        </p:spPr>
        <p:txBody>
          <a:bodyPr wrap="none" rtlCol="0">
            <a:spAutoFit/>
          </a:bodyPr>
          <a:lstStyle/>
          <a:p>
            <a:r>
              <a:rPr lang="en-IN" dirty="0"/>
              <a:t>Remove the wall where ever</a:t>
            </a:r>
          </a:p>
          <a:p>
            <a:r>
              <a:rPr lang="en-IN" dirty="0"/>
              <a:t>Spanning tree crosses walls</a:t>
            </a:r>
          </a:p>
          <a:p>
            <a:r>
              <a:rPr lang="en-IN" dirty="0"/>
              <a:t>of original square grid</a:t>
            </a:r>
          </a:p>
          <a:p>
            <a:endParaRPr lang="en-IN" dirty="0"/>
          </a:p>
        </p:txBody>
      </p:sp>
    </p:spTree>
    <p:extLst>
      <p:ext uri="{BB962C8B-B14F-4D97-AF65-F5344CB8AC3E}">
        <p14:creationId xmlns:p14="http://schemas.microsoft.com/office/powerpoint/2010/main" val="33181902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EBB394-625C-42BD-8B62-89E13831D299}"/>
              </a:ext>
            </a:extLst>
          </p:cNvPr>
          <p:cNvSpPr txBox="1"/>
          <p:nvPr/>
        </p:nvSpPr>
        <p:spPr>
          <a:xfrm>
            <a:off x="795130" y="352696"/>
            <a:ext cx="10760765" cy="954107"/>
          </a:xfrm>
          <a:prstGeom prst="rect">
            <a:avLst/>
          </a:prstGeom>
          <a:noFill/>
        </p:spPr>
        <p:txBody>
          <a:bodyPr wrap="square">
            <a:spAutoFit/>
          </a:bodyPr>
          <a:lstStyle/>
          <a:p>
            <a:r>
              <a:rPr lang="en-IN" sz="2800" dirty="0"/>
              <a:t>https://raw.githubusercontent.com/theJollySin/mazelib/master/docs/images/backtracking_7x7.gif</a:t>
            </a:r>
          </a:p>
        </p:txBody>
      </p:sp>
      <p:pic>
        <p:nvPicPr>
          <p:cNvPr id="5" name="Picture 4" descr="Shape&#10;&#10;Description automatically generated with low confidence">
            <a:extLst>
              <a:ext uri="{FF2B5EF4-FFF2-40B4-BE49-F238E27FC236}">
                <a16:creationId xmlns:a16="http://schemas.microsoft.com/office/drawing/2014/main" id="{7E8C31EE-88CC-4A89-93A8-1E4666D0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62" y="1615523"/>
            <a:ext cx="5242477" cy="5242477"/>
          </a:xfrm>
          <a:prstGeom prst="rect">
            <a:avLst/>
          </a:prstGeom>
        </p:spPr>
      </p:pic>
      <p:sp>
        <p:nvSpPr>
          <p:cNvPr id="6" name="Rectangle 5">
            <a:extLst>
              <a:ext uri="{FF2B5EF4-FFF2-40B4-BE49-F238E27FC236}">
                <a16:creationId xmlns:a16="http://schemas.microsoft.com/office/drawing/2014/main" id="{0E17C113-7881-42F6-9EE5-35680E5F5AA0}"/>
              </a:ext>
            </a:extLst>
          </p:cNvPr>
          <p:cNvSpPr/>
          <p:nvPr/>
        </p:nvSpPr>
        <p:spPr>
          <a:xfrm>
            <a:off x="4585557" y="692193"/>
            <a:ext cx="69232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Backtracking Generator</a:t>
            </a:r>
          </a:p>
        </p:txBody>
      </p:sp>
      <p:sp>
        <p:nvSpPr>
          <p:cNvPr id="7" name="Heptagon 6">
            <a:extLst>
              <a:ext uri="{FF2B5EF4-FFF2-40B4-BE49-F238E27FC236}">
                <a16:creationId xmlns:a16="http://schemas.microsoft.com/office/drawing/2014/main" id="{AEE37D2D-9ED6-4F67-8FBA-BDEA782AF83F}"/>
              </a:ext>
            </a:extLst>
          </p:cNvPr>
          <p:cNvSpPr/>
          <p:nvPr/>
        </p:nvSpPr>
        <p:spPr>
          <a:xfrm>
            <a:off x="7913039" y="2738692"/>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2</a:t>
            </a:r>
          </a:p>
        </p:txBody>
      </p:sp>
    </p:spTree>
    <p:extLst>
      <p:ext uri="{BB962C8B-B14F-4D97-AF65-F5344CB8AC3E}">
        <p14:creationId xmlns:p14="http://schemas.microsoft.com/office/powerpoint/2010/main" val="2738479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C0B95E-0774-4BFB-B1CA-A1234C6143E0}"/>
              </a:ext>
            </a:extLst>
          </p:cNvPr>
          <p:cNvSpPr txBox="1"/>
          <p:nvPr/>
        </p:nvSpPr>
        <p:spPr>
          <a:xfrm>
            <a:off x="543340" y="5461805"/>
            <a:ext cx="11648660" cy="1077218"/>
          </a:xfrm>
          <a:prstGeom prst="rect">
            <a:avLst/>
          </a:prstGeom>
          <a:noFill/>
        </p:spPr>
        <p:txBody>
          <a:bodyPr wrap="square">
            <a:spAutoFit/>
          </a:bodyPr>
          <a:lstStyle/>
          <a:p>
            <a:r>
              <a:rPr lang="en-IN" sz="3200" dirty="0"/>
              <a:t>https://raw.githubusercontent.com/theJollySin/mazelib/master/docs/images/binary_tree_7x7.gif</a:t>
            </a:r>
          </a:p>
        </p:txBody>
      </p:sp>
      <p:pic>
        <p:nvPicPr>
          <p:cNvPr id="5" name="Picture 4" descr="Shape&#10;&#10;Description automatically generated">
            <a:extLst>
              <a:ext uri="{FF2B5EF4-FFF2-40B4-BE49-F238E27FC236}">
                <a16:creationId xmlns:a16="http://schemas.microsoft.com/office/drawing/2014/main" id="{FB15243E-4563-4A38-9594-8AD74B16E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288" y="318977"/>
            <a:ext cx="4746763" cy="4746763"/>
          </a:xfrm>
          <a:prstGeom prst="rect">
            <a:avLst/>
          </a:prstGeom>
        </p:spPr>
      </p:pic>
      <p:sp>
        <p:nvSpPr>
          <p:cNvPr id="6" name="Rectangle 5">
            <a:extLst>
              <a:ext uri="{FF2B5EF4-FFF2-40B4-BE49-F238E27FC236}">
                <a16:creationId xmlns:a16="http://schemas.microsoft.com/office/drawing/2014/main" id="{758674AF-DCB4-4C4E-96BB-969BC9349D09}"/>
              </a:ext>
            </a:extLst>
          </p:cNvPr>
          <p:cNvSpPr/>
          <p:nvPr/>
        </p:nvSpPr>
        <p:spPr>
          <a:xfrm>
            <a:off x="6250951" y="1138535"/>
            <a:ext cx="343376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Binary Tree</a:t>
            </a:r>
          </a:p>
        </p:txBody>
      </p:sp>
      <p:sp>
        <p:nvSpPr>
          <p:cNvPr id="7" name="Heptagon 6">
            <a:extLst>
              <a:ext uri="{FF2B5EF4-FFF2-40B4-BE49-F238E27FC236}">
                <a16:creationId xmlns:a16="http://schemas.microsoft.com/office/drawing/2014/main" id="{B47A2175-80C0-41AD-B8D6-0587705DF4B9}"/>
              </a:ext>
            </a:extLst>
          </p:cNvPr>
          <p:cNvSpPr/>
          <p:nvPr/>
        </p:nvSpPr>
        <p:spPr>
          <a:xfrm>
            <a:off x="5844866" y="289707"/>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3</a:t>
            </a:r>
          </a:p>
        </p:txBody>
      </p:sp>
    </p:spTree>
    <p:extLst>
      <p:ext uri="{BB962C8B-B14F-4D97-AF65-F5344CB8AC3E}">
        <p14:creationId xmlns:p14="http://schemas.microsoft.com/office/powerpoint/2010/main" val="364989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3E696DC7-6A96-45C6-A0B3-50F78DAAD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87" y="1533818"/>
            <a:ext cx="3143250" cy="3143250"/>
          </a:xfrm>
          <a:prstGeom prst="rect">
            <a:avLst/>
          </a:prstGeom>
        </p:spPr>
      </p:pic>
      <p:sp>
        <p:nvSpPr>
          <p:cNvPr id="7" name="TextBox 6">
            <a:extLst>
              <a:ext uri="{FF2B5EF4-FFF2-40B4-BE49-F238E27FC236}">
                <a16:creationId xmlns:a16="http://schemas.microsoft.com/office/drawing/2014/main" id="{C96844D6-B73B-4D07-9BA8-51BAE68405BB}"/>
              </a:ext>
            </a:extLst>
          </p:cNvPr>
          <p:cNvSpPr txBox="1"/>
          <p:nvPr/>
        </p:nvSpPr>
        <p:spPr>
          <a:xfrm>
            <a:off x="265042" y="5494347"/>
            <a:ext cx="10747513" cy="830997"/>
          </a:xfrm>
          <a:prstGeom prst="rect">
            <a:avLst/>
          </a:prstGeom>
          <a:noFill/>
        </p:spPr>
        <p:txBody>
          <a:bodyPr wrap="square">
            <a:spAutoFit/>
          </a:bodyPr>
          <a:lstStyle/>
          <a:p>
            <a:r>
              <a:rPr lang="en-IN" sz="2400" dirty="0"/>
              <a:t>https://raw.githubusercontent.com/theJollySin/mazelib/master/docs/images/cell_auto_7x7.gif</a:t>
            </a:r>
          </a:p>
        </p:txBody>
      </p:sp>
      <p:sp>
        <p:nvSpPr>
          <p:cNvPr id="8" name="Rectangle 7">
            <a:extLst>
              <a:ext uri="{FF2B5EF4-FFF2-40B4-BE49-F238E27FC236}">
                <a16:creationId xmlns:a16="http://schemas.microsoft.com/office/drawing/2014/main" id="{45939210-EAB5-479F-97E1-CE760A4B495D}"/>
              </a:ext>
            </a:extLst>
          </p:cNvPr>
          <p:cNvSpPr/>
          <p:nvPr/>
        </p:nvSpPr>
        <p:spPr>
          <a:xfrm>
            <a:off x="5164890" y="733350"/>
            <a:ext cx="579934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Cellular Automaton</a:t>
            </a:r>
          </a:p>
        </p:txBody>
      </p:sp>
      <p:sp>
        <p:nvSpPr>
          <p:cNvPr id="9" name="Heptagon 8">
            <a:extLst>
              <a:ext uri="{FF2B5EF4-FFF2-40B4-BE49-F238E27FC236}">
                <a16:creationId xmlns:a16="http://schemas.microsoft.com/office/drawing/2014/main" id="{A2A0CCAF-9752-47F7-86FC-A4ED4B61CE6C}"/>
              </a:ext>
            </a:extLst>
          </p:cNvPr>
          <p:cNvSpPr/>
          <p:nvPr/>
        </p:nvSpPr>
        <p:spPr>
          <a:xfrm>
            <a:off x="10894679" y="53265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4</a:t>
            </a:r>
          </a:p>
        </p:txBody>
      </p:sp>
    </p:spTree>
    <p:extLst>
      <p:ext uri="{BB962C8B-B14F-4D97-AF65-F5344CB8AC3E}">
        <p14:creationId xmlns:p14="http://schemas.microsoft.com/office/powerpoint/2010/main" val="4155665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B5988577-9F92-487D-BEE4-3C504D511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75" y="2572301"/>
            <a:ext cx="3143250" cy="3143250"/>
          </a:xfrm>
          <a:prstGeom prst="rect">
            <a:avLst/>
          </a:prstGeom>
        </p:spPr>
      </p:pic>
      <p:sp>
        <p:nvSpPr>
          <p:cNvPr id="5" name="TextBox 4">
            <a:extLst>
              <a:ext uri="{FF2B5EF4-FFF2-40B4-BE49-F238E27FC236}">
                <a16:creationId xmlns:a16="http://schemas.microsoft.com/office/drawing/2014/main" id="{2F29B3F1-A46F-416B-BA53-75E86DC28CD7}"/>
              </a:ext>
            </a:extLst>
          </p:cNvPr>
          <p:cNvSpPr txBox="1"/>
          <p:nvPr/>
        </p:nvSpPr>
        <p:spPr>
          <a:xfrm>
            <a:off x="490329" y="365948"/>
            <a:ext cx="10561983" cy="830997"/>
          </a:xfrm>
          <a:prstGeom prst="rect">
            <a:avLst/>
          </a:prstGeom>
          <a:noFill/>
        </p:spPr>
        <p:txBody>
          <a:bodyPr wrap="square">
            <a:spAutoFit/>
          </a:bodyPr>
          <a:lstStyle/>
          <a:p>
            <a:r>
              <a:rPr lang="en-IN" sz="2400" dirty="0"/>
              <a:t>https://raw.githubusercontent.com/theJollySin/mazelib/master/docs/images/dungeon_rooms_11x11.gif</a:t>
            </a:r>
          </a:p>
        </p:txBody>
      </p:sp>
      <p:sp>
        <p:nvSpPr>
          <p:cNvPr id="6" name="Heptagon 5">
            <a:extLst>
              <a:ext uri="{FF2B5EF4-FFF2-40B4-BE49-F238E27FC236}">
                <a16:creationId xmlns:a16="http://schemas.microsoft.com/office/drawing/2014/main" id="{38438019-597F-421E-A77A-507E067204D3}"/>
              </a:ext>
            </a:extLst>
          </p:cNvPr>
          <p:cNvSpPr/>
          <p:nvPr/>
        </p:nvSpPr>
        <p:spPr>
          <a:xfrm>
            <a:off x="8573998" y="1857375"/>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5</a:t>
            </a:r>
          </a:p>
        </p:txBody>
      </p:sp>
      <p:sp>
        <p:nvSpPr>
          <p:cNvPr id="7" name="Rectangle 6">
            <a:extLst>
              <a:ext uri="{FF2B5EF4-FFF2-40B4-BE49-F238E27FC236}">
                <a16:creationId xmlns:a16="http://schemas.microsoft.com/office/drawing/2014/main" id="{E6DF1083-D512-463B-9062-A22A806A3133}"/>
              </a:ext>
            </a:extLst>
          </p:cNvPr>
          <p:cNvSpPr/>
          <p:nvPr/>
        </p:nvSpPr>
        <p:spPr>
          <a:xfrm>
            <a:off x="156552" y="1857375"/>
            <a:ext cx="48939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Dungeon Rooms</a:t>
            </a:r>
          </a:p>
        </p:txBody>
      </p:sp>
    </p:spTree>
    <p:extLst>
      <p:ext uri="{BB962C8B-B14F-4D97-AF65-F5344CB8AC3E}">
        <p14:creationId xmlns:p14="http://schemas.microsoft.com/office/powerpoint/2010/main" val="913141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rectangle, square&#10;&#10;Description automatically generated">
            <a:extLst>
              <a:ext uri="{FF2B5EF4-FFF2-40B4-BE49-F238E27FC236}">
                <a16:creationId xmlns:a16="http://schemas.microsoft.com/office/drawing/2014/main" id="{262FBC0E-023A-4071-869F-0037C136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75" y="1857375"/>
            <a:ext cx="3143250" cy="3143250"/>
          </a:xfrm>
          <a:prstGeom prst="rect">
            <a:avLst/>
          </a:prstGeom>
        </p:spPr>
      </p:pic>
      <p:sp>
        <p:nvSpPr>
          <p:cNvPr id="5" name="TextBox 4">
            <a:extLst>
              <a:ext uri="{FF2B5EF4-FFF2-40B4-BE49-F238E27FC236}">
                <a16:creationId xmlns:a16="http://schemas.microsoft.com/office/drawing/2014/main" id="{22CD28C3-D2D6-4777-89B1-9B3D0FFD1DB7}"/>
              </a:ext>
            </a:extLst>
          </p:cNvPr>
          <p:cNvSpPr txBox="1"/>
          <p:nvPr/>
        </p:nvSpPr>
        <p:spPr>
          <a:xfrm>
            <a:off x="874643" y="326192"/>
            <a:ext cx="10469218" cy="369332"/>
          </a:xfrm>
          <a:prstGeom prst="rect">
            <a:avLst/>
          </a:prstGeom>
          <a:noFill/>
        </p:spPr>
        <p:txBody>
          <a:bodyPr wrap="square">
            <a:spAutoFit/>
          </a:bodyPr>
          <a:lstStyle/>
          <a:p>
            <a:r>
              <a:rPr lang="en-IN" dirty="0"/>
              <a:t>https://raw.githubusercontent.com/theJollySin/mazelib/master/docs/images/ellers_7x7.gif</a:t>
            </a:r>
          </a:p>
        </p:txBody>
      </p:sp>
      <p:sp>
        <p:nvSpPr>
          <p:cNvPr id="6" name="Heptagon 5">
            <a:extLst>
              <a:ext uri="{FF2B5EF4-FFF2-40B4-BE49-F238E27FC236}">
                <a16:creationId xmlns:a16="http://schemas.microsoft.com/office/drawing/2014/main" id="{6C743D51-910C-4BFC-AE7C-8B4BD29E7143}"/>
              </a:ext>
            </a:extLst>
          </p:cNvPr>
          <p:cNvSpPr/>
          <p:nvPr/>
        </p:nvSpPr>
        <p:spPr>
          <a:xfrm>
            <a:off x="9277383" y="1386987"/>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6</a:t>
            </a:r>
          </a:p>
        </p:txBody>
      </p:sp>
      <p:sp>
        <p:nvSpPr>
          <p:cNvPr id="7" name="Rectangle 6">
            <a:extLst>
              <a:ext uri="{FF2B5EF4-FFF2-40B4-BE49-F238E27FC236}">
                <a16:creationId xmlns:a16="http://schemas.microsoft.com/office/drawing/2014/main" id="{E9875C30-BB4B-473A-BE63-1E66A80E272F}"/>
              </a:ext>
            </a:extLst>
          </p:cNvPr>
          <p:cNvSpPr/>
          <p:nvPr/>
        </p:nvSpPr>
        <p:spPr>
          <a:xfrm>
            <a:off x="1322052" y="1153965"/>
            <a:ext cx="189507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Eller's</a:t>
            </a:r>
          </a:p>
        </p:txBody>
      </p:sp>
    </p:spTree>
    <p:extLst>
      <p:ext uri="{BB962C8B-B14F-4D97-AF65-F5344CB8AC3E}">
        <p14:creationId xmlns:p14="http://schemas.microsoft.com/office/powerpoint/2010/main" val="526904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5A6F20-9E0D-4BC8-90BC-6FC3A63C2B03}"/>
              </a:ext>
            </a:extLst>
          </p:cNvPr>
          <p:cNvSpPr txBox="1"/>
          <p:nvPr/>
        </p:nvSpPr>
        <p:spPr>
          <a:xfrm>
            <a:off x="2173357" y="551479"/>
            <a:ext cx="6096000" cy="646331"/>
          </a:xfrm>
          <a:prstGeom prst="rect">
            <a:avLst/>
          </a:prstGeom>
          <a:noFill/>
        </p:spPr>
        <p:txBody>
          <a:bodyPr wrap="square">
            <a:spAutoFit/>
          </a:bodyPr>
          <a:lstStyle/>
          <a:p>
            <a:r>
              <a:rPr lang="en-IN" dirty="0"/>
              <a:t>https://raw.githubusercontent.com/theJollySin/mazelib/master/docs/images/growing_tree_7x7.gif</a:t>
            </a:r>
          </a:p>
        </p:txBody>
      </p:sp>
      <p:pic>
        <p:nvPicPr>
          <p:cNvPr id="5" name="Picture 4" descr="Icon&#10;&#10;Description automatically generated with medium confidence">
            <a:extLst>
              <a:ext uri="{FF2B5EF4-FFF2-40B4-BE49-F238E27FC236}">
                <a16:creationId xmlns:a16="http://schemas.microsoft.com/office/drawing/2014/main" id="{66D33CD4-C21F-4202-9DC6-A3761CF7D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75" y="1857375"/>
            <a:ext cx="3143250" cy="3143250"/>
          </a:xfrm>
          <a:prstGeom prst="rect">
            <a:avLst/>
          </a:prstGeom>
        </p:spPr>
      </p:pic>
      <p:sp>
        <p:nvSpPr>
          <p:cNvPr id="6" name="Heptagon 5">
            <a:extLst>
              <a:ext uri="{FF2B5EF4-FFF2-40B4-BE49-F238E27FC236}">
                <a16:creationId xmlns:a16="http://schemas.microsoft.com/office/drawing/2014/main" id="{E8D28C33-BE2D-41E6-9F03-E1C5098531AB}"/>
              </a:ext>
            </a:extLst>
          </p:cNvPr>
          <p:cNvSpPr/>
          <p:nvPr/>
        </p:nvSpPr>
        <p:spPr>
          <a:xfrm>
            <a:off x="8489592" y="1197810"/>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7</a:t>
            </a:r>
          </a:p>
        </p:txBody>
      </p:sp>
      <p:sp>
        <p:nvSpPr>
          <p:cNvPr id="7" name="Rectangle 6">
            <a:extLst>
              <a:ext uri="{FF2B5EF4-FFF2-40B4-BE49-F238E27FC236}">
                <a16:creationId xmlns:a16="http://schemas.microsoft.com/office/drawing/2014/main" id="{59807913-A233-4666-8D77-FAD557979A7C}"/>
              </a:ext>
            </a:extLst>
          </p:cNvPr>
          <p:cNvSpPr/>
          <p:nvPr/>
        </p:nvSpPr>
        <p:spPr>
          <a:xfrm>
            <a:off x="163127" y="2334289"/>
            <a:ext cx="402046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Growing Tree</a:t>
            </a:r>
          </a:p>
        </p:txBody>
      </p:sp>
    </p:spTree>
    <p:extLst>
      <p:ext uri="{BB962C8B-B14F-4D97-AF65-F5344CB8AC3E}">
        <p14:creationId xmlns:p14="http://schemas.microsoft.com/office/powerpoint/2010/main" val="6404511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E646EB-43A7-44B9-BC6F-ED63BACC96DA}"/>
              </a:ext>
            </a:extLst>
          </p:cNvPr>
          <p:cNvSpPr txBox="1"/>
          <p:nvPr/>
        </p:nvSpPr>
        <p:spPr>
          <a:xfrm>
            <a:off x="1033669" y="604487"/>
            <a:ext cx="10045147" cy="369332"/>
          </a:xfrm>
          <a:prstGeom prst="rect">
            <a:avLst/>
          </a:prstGeom>
          <a:noFill/>
        </p:spPr>
        <p:txBody>
          <a:bodyPr wrap="square">
            <a:spAutoFit/>
          </a:bodyPr>
          <a:lstStyle/>
          <a:p>
            <a:r>
              <a:rPr lang="en-IN" dirty="0"/>
              <a:t>https://raw.githubusercontent.com/theJollySin/mazelib/master/docs/images/huntandkill_7x7.gif</a:t>
            </a:r>
          </a:p>
        </p:txBody>
      </p:sp>
      <p:pic>
        <p:nvPicPr>
          <p:cNvPr id="5" name="Picture 4" descr="Shape&#10;&#10;Description automatically generated with low confidence">
            <a:extLst>
              <a:ext uri="{FF2B5EF4-FFF2-40B4-BE49-F238E27FC236}">
                <a16:creationId xmlns:a16="http://schemas.microsoft.com/office/drawing/2014/main" id="{ABF20C34-9959-4712-9E5D-2688FD6E6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184" y="973818"/>
            <a:ext cx="5719555" cy="5719555"/>
          </a:xfrm>
          <a:prstGeom prst="rect">
            <a:avLst/>
          </a:prstGeom>
        </p:spPr>
      </p:pic>
      <p:sp>
        <p:nvSpPr>
          <p:cNvPr id="6" name="Heptagon 5">
            <a:extLst>
              <a:ext uri="{FF2B5EF4-FFF2-40B4-BE49-F238E27FC236}">
                <a16:creationId xmlns:a16="http://schemas.microsoft.com/office/drawing/2014/main" id="{5F1D3E99-968E-44D3-84E1-CDA5FC9006B4}"/>
              </a:ext>
            </a:extLst>
          </p:cNvPr>
          <p:cNvSpPr/>
          <p:nvPr/>
        </p:nvSpPr>
        <p:spPr>
          <a:xfrm>
            <a:off x="9080436" y="1696476"/>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8</a:t>
            </a:r>
          </a:p>
        </p:txBody>
      </p:sp>
      <p:sp>
        <p:nvSpPr>
          <p:cNvPr id="7" name="Rectangle 6">
            <a:extLst>
              <a:ext uri="{FF2B5EF4-FFF2-40B4-BE49-F238E27FC236}">
                <a16:creationId xmlns:a16="http://schemas.microsoft.com/office/drawing/2014/main" id="{D8422703-7D16-4FFF-92C7-30E8176D489E}"/>
              </a:ext>
            </a:extLst>
          </p:cNvPr>
          <p:cNvSpPr/>
          <p:nvPr/>
        </p:nvSpPr>
        <p:spPr>
          <a:xfrm>
            <a:off x="7598271" y="3371930"/>
            <a:ext cx="39966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Hunt-and-Kill</a:t>
            </a:r>
          </a:p>
        </p:txBody>
      </p:sp>
    </p:spTree>
    <p:extLst>
      <p:ext uri="{BB962C8B-B14F-4D97-AF65-F5344CB8AC3E}">
        <p14:creationId xmlns:p14="http://schemas.microsoft.com/office/powerpoint/2010/main" val="3862993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30BFC7-8E42-4F73-929D-9C598DEEADA9}"/>
              </a:ext>
            </a:extLst>
          </p:cNvPr>
          <p:cNvSpPr txBox="1"/>
          <p:nvPr/>
        </p:nvSpPr>
        <p:spPr>
          <a:xfrm>
            <a:off x="437320" y="326191"/>
            <a:ext cx="10508975" cy="369332"/>
          </a:xfrm>
          <a:prstGeom prst="rect">
            <a:avLst/>
          </a:prstGeom>
          <a:noFill/>
        </p:spPr>
        <p:txBody>
          <a:bodyPr wrap="square">
            <a:spAutoFit/>
          </a:bodyPr>
          <a:lstStyle/>
          <a:p>
            <a:r>
              <a:rPr lang="en-IN" dirty="0"/>
              <a:t>https://raw.githubusercontent.com/theJollySin/mazelib/master/docs/images/kruskal_7x7.gif</a:t>
            </a:r>
          </a:p>
        </p:txBody>
      </p:sp>
      <p:pic>
        <p:nvPicPr>
          <p:cNvPr id="5" name="Picture 4" descr="Icon, calendar&#10;&#10;Description automatically generated">
            <a:extLst>
              <a:ext uri="{FF2B5EF4-FFF2-40B4-BE49-F238E27FC236}">
                <a16:creationId xmlns:a16="http://schemas.microsoft.com/office/drawing/2014/main" id="{FCA245D4-7673-46B1-B1B7-DBC52E937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930" y="1261027"/>
            <a:ext cx="4699139" cy="4699139"/>
          </a:xfrm>
          <a:prstGeom prst="rect">
            <a:avLst/>
          </a:prstGeom>
        </p:spPr>
      </p:pic>
      <p:sp>
        <p:nvSpPr>
          <p:cNvPr id="6" name="Heptagon 5">
            <a:extLst>
              <a:ext uri="{FF2B5EF4-FFF2-40B4-BE49-F238E27FC236}">
                <a16:creationId xmlns:a16="http://schemas.microsoft.com/office/drawing/2014/main" id="{E4A77492-3DD3-4A47-80EB-82DE8F1846A1}"/>
              </a:ext>
            </a:extLst>
          </p:cNvPr>
          <p:cNvSpPr/>
          <p:nvPr/>
        </p:nvSpPr>
        <p:spPr>
          <a:xfrm>
            <a:off x="9024164" y="1261027"/>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9</a:t>
            </a:r>
          </a:p>
        </p:txBody>
      </p:sp>
      <p:sp>
        <p:nvSpPr>
          <p:cNvPr id="7" name="Rectangle 6">
            <a:extLst>
              <a:ext uri="{FF2B5EF4-FFF2-40B4-BE49-F238E27FC236}">
                <a16:creationId xmlns:a16="http://schemas.microsoft.com/office/drawing/2014/main" id="{EB083D2C-4214-4834-AD4C-7505735D7439}"/>
              </a:ext>
            </a:extLst>
          </p:cNvPr>
          <p:cNvSpPr/>
          <p:nvPr/>
        </p:nvSpPr>
        <p:spPr>
          <a:xfrm>
            <a:off x="437320" y="1261027"/>
            <a:ext cx="272234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Kruskal's</a:t>
            </a:r>
          </a:p>
        </p:txBody>
      </p:sp>
    </p:spTree>
    <p:extLst>
      <p:ext uri="{BB962C8B-B14F-4D97-AF65-F5344CB8AC3E}">
        <p14:creationId xmlns:p14="http://schemas.microsoft.com/office/powerpoint/2010/main" val="1521899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1FDDB-56AE-4D9F-895C-55B96DDCFFAB}"/>
              </a:ext>
            </a:extLst>
          </p:cNvPr>
          <p:cNvSpPr txBox="1"/>
          <p:nvPr/>
        </p:nvSpPr>
        <p:spPr>
          <a:xfrm>
            <a:off x="1205948" y="140662"/>
            <a:ext cx="9568070" cy="369332"/>
          </a:xfrm>
          <a:prstGeom prst="rect">
            <a:avLst/>
          </a:prstGeom>
          <a:noFill/>
        </p:spPr>
        <p:txBody>
          <a:bodyPr wrap="square">
            <a:spAutoFit/>
          </a:bodyPr>
          <a:lstStyle/>
          <a:p>
            <a:r>
              <a:rPr lang="en-IN" dirty="0"/>
              <a:t>https://raw.githubusercontent.com/theJollySin/mazelib/master/docs/images/prims_7x7.gif</a:t>
            </a:r>
          </a:p>
        </p:txBody>
      </p:sp>
      <p:pic>
        <p:nvPicPr>
          <p:cNvPr id="5" name="Picture 4" descr="Shape&#10;&#10;Description automatically generated">
            <a:extLst>
              <a:ext uri="{FF2B5EF4-FFF2-40B4-BE49-F238E27FC236}">
                <a16:creationId xmlns:a16="http://schemas.microsoft.com/office/drawing/2014/main" id="{4C8EB3D0-98AC-406C-95CF-37C5DF6A7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762" y="851392"/>
            <a:ext cx="5719555" cy="5719555"/>
          </a:xfrm>
          <a:prstGeom prst="rect">
            <a:avLst/>
          </a:prstGeom>
        </p:spPr>
      </p:pic>
      <p:sp>
        <p:nvSpPr>
          <p:cNvPr id="6" name="Heptagon 5">
            <a:extLst>
              <a:ext uri="{FF2B5EF4-FFF2-40B4-BE49-F238E27FC236}">
                <a16:creationId xmlns:a16="http://schemas.microsoft.com/office/drawing/2014/main" id="{4904EB6A-018C-4D0C-9C93-823639FE296D}"/>
              </a:ext>
            </a:extLst>
          </p:cNvPr>
          <p:cNvSpPr/>
          <p:nvPr/>
        </p:nvSpPr>
        <p:spPr>
          <a:xfrm>
            <a:off x="9994835" y="1443258"/>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10</a:t>
            </a:r>
          </a:p>
        </p:txBody>
      </p:sp>
      <p:sp>
        <p:nvSpPr>
          <p:cNvPr id="7" name="Rectangle 6">
            <a:extLst>
              <a:ext uri="{FF2B5EF4-FFF2-40B4-BE49-F238E27FC236}">
                <a16:creationId xmlns:a16="http://schemas.microsoft.com/office/drawing/2014/main" id="{3C1D50E1-5E3C-4B91-9C50-669DC4272DBA}"/>
              </a:ext>
            </a:extLst>
          </p:cNvPr>
          <p:cNvSpPr/>
          <p:nvPr/>
        </p:nvSpPr>
        <p:spPr>
          <a:xfrm>
            <a:off x="179680" y="981593"/>
            <a:ext cx="197041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Prim's</a:t>
            </a:r>
          </a:p>
        </p:txBody>
      </p:sp>
    </p:spTree>
    <p:extLst>
      <p:ext uri="{BB962C8B-B14F-4D97-AF65-F5344CB8AC3E}">
        <p14:creationId xmlns:p14="http://schemas.microsoft.com/office/powerpoint/2010/main" val="1381216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68BED-6F98-4396-89A2-51DC2C36C7C9}"/>
              </a:ext>
            </a:extLst>
          </p:cNvPr>
          <p:cNvSpPr txBox="1"/>
          <p:nvPr/>
        </p:nvSpPr>
        <p:spPr>
          <a:xfrm>
            <a:off x="4776166" y="1149895"/>
            <a:ext cx="6096000" cy="646331"/>
          </a:xfrm>
          <a:prstGeom prst="rect">
            <a:avLst/>
          </a:prstGeom>
          <a:noFill/>
        </p:spPr>
        <p:txBody>
          <a:bodyPr wrap="square">
            <a:spAutoFit/>
          </a:bodyPr>
          <a:lstStyle/>
          <a:p>
            <a:r>
              <a:rPr lang="en-IN" dirty="0"/>
              <a:t>https://raw.githubusercontent.com/theJollySin/mazelib/master/docs/images/division_7x7.gif</a:t>
            </a:r>
          </a:p>
        </p:txBody>
      </p:sp>
      <p:pic>
        <p:nvPicPr>
          <p:cNvPr id="5" name="Picture 4" descr="Shape, square&#10;&#10;Description automatically generated">
            <a:extLst>
              <a:ext uri="{FF2B5EF4-FFF2-40B4-BE49-F238E27FC236}">
                <a16:creationId xmlns:a16="http://schemas.microsoft.com/office/drawing/2014/main" id="{0BB82819-CCB3-4657-A386-F0963278A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20" y="1473060"/>
            <a:ext cx="3143250" cy="3143250"/>
          </a:xfrm>
          <a:prstGeom prst="rect">
            <a:avLst/>
          </a:prstGeom>
        </p:spPr>
      </p:pic>
      <p:sp>
        <p:nvSpPr>
          <p:cNvPr id="6" name="Heptagon 5">
            <a:extLst>
              <a:ext uri="{FF2B5EF4-FFF2-40B4-BE49-F238E27FC236}">
                <a16:creationId xmlns:a16="http://schemas.microsoft.com/office/drawing/2014/main" id="{B96D65E4-9ADA-4125-AAC1-C42D78D948DA}"/>
              </a:ext>
            </a:extLst>
          </p:cNvPr>
          <p:cNvSpPr/>
          <p:nvPr/>
        </p:nvSpPr>
        <p:spPr>
          <a:xfrm>
            <a:off x="9389925" y="1857375"/>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11</a:t>
            </a:r>
          </a:p>
        </p:txBody>
      </p:sp>
      <p:sp>
        <p:nvSpPr>
          <p:cNvPr id="7" name="Rectangle 6">
            <a:extLst>
              <a:ext uri="{FF2B5EF4-FFF2-40B4-BE49-F238E27FC236}">
                <a16:creationId xmlns:a16="http://schemas.microsoft.com/office/drawing/2014/main" id="{9905BEF5-2966-4939-A811-C81162F596D0}"/>
              </a:ext>
            </a:extLst>
          </p:cNvPr>
          <p:cNvSpPr/>
          <p:nvPr/>
        </p:nvSpPr>
        <p:spPr>
          <a:xfrm>
            <a:off x="1836459" y="339246"/>
            <a:ext cx="537583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Recursive Division</a:t>
            </a:r>
          </a:p>
        </p:txBody>
      </p:sp>
      <p:pic>
        <p:nvPicPr>
          <p:cNvPr id="9" name="Picture 8">
            <a:extLst>
              <a:ext uri="{FF2B5EF4-FFF2-40B4-BE49-F238E27FC236}">
                <a16:creationId xmlns:a16="http://schemas.microsoft.com/office/drawing/2014/main" id="{C5028E45-4456-49E6-B7C1-23539DED959B}"/>
              </a:ext>
            </a:extLst>
          </p:cNvPr>
          <p:cNvPicPr>
            <a:picLocks noChangeAspect="1"/>
          </p:cNvPicPr>
          <p:nvPr/>
        </p:nvPicPr>
        <p:blipFill>
          <a:blip r:embed="rId3"/>
          <a:stretch>
            <a:fillRect/>
          </a:stretch>
        </p:blipFill>
        <p:spPr>
          <a:xfrm>
            <a:off x="4100305" y="3044685"/>
            <a:ext cx="7040014" cy="2872514"/>
          </a:xfrm>
          <a:prstGeom prst="rect">
            <a:avLst/>
          </a:prstGeom>
        </p:spPr>
      </p:pic>
    </p:spTree>
    <p:extLst>
      <p:ext uri="{BB962C8B-B14F-4D97-AF65-F5344CB8AC3E}">
        <p14:creationId xmlns:p14="http://schemas.microsoft.com/office/powerpoint/2010/main" val="330074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03D45F-B80C-4CA8-930F-D107773EC952}"/>
              </a:ext>
            </a:extLst>
          </p:cNvPr>
          <p:cNvSpPr txBox="1"/>
          <p:nvPr/>
        </p:nvSpPr>
        <p:spPr>
          <a:xfrm>
            <a:off x="192156" y="1332566"/>
            <a:ext cx="11807688" cy="3539430"/>
          </a:xfrm>
          <a:prstGeom prst="rect">
            <a:avLst/>
          </a:prstGeom>
          <a:noFill/>
        </p:spPr>
        <p:txBody>
          <a:bodyPr wrap="square">
            <a:spAutoFit/>
          </a:bodyPr>
          <a:lstStyle/>
          <a:p>
            <a:pPr algn="just"/>
            <a:r>
              <a:rPr lang="en-IN" sz="2800" dirty="0"/>
              <a:t>Different algorithms for generating mazes work in different ways. Some start with a ‘solid’ block and ‘carve’ out passages as they progress. Others start with an ‘empty’ space and ‘build’ walls. The back track recursive algorithm is a carving algorithm: It starts out as a complete grid with all boundaries and walls set and removes walls to generate the labyrinth.</a:t>
            </a:r>
          </a:p>
          <a:p>
            <a:endParaRPr lang="en-IN" sz="2800" dirty="0"/>
          </a:p>
          <a:p>
            <a:pPr algn="just"/>
            <a:r>
              <a:rPr lang="en-IN" sz="2800" dirty="0"/>
              <a:t>Here we are using a 2D rectangular grid but the technique can be generalized to any tessellating shapes in any number of dimensions.</a:t>
            </a:r>
          </a:p>
        </p:txBody>
      </p:sp>
      <p:sp>
        <p:nvSpPr>
          <p:cNvPr id="2" name="Rectangle 1">
            <a:extLst>
              <a:ext uri="{FF2B5EF4-FFF2-40B4-BE49-F238E27FC236}">
                <a16:creationId xmlns:a16="http://schemas.microsoft.com/office/drawing/2014/main" id="{6DD837F0-1C8E-4EC9-8404-A016072F8A9C}"/>
              </a:ext>
            </a:extLst>
          </p:cNvPr>
          <p:cNvSpPr/>
          <p:nvPr/>
        </p:nvSpPr>
        <p:spPr>
          <a:xfrm>
            <a:off x="-174565" y="224135"/>
            <a:ext cx="1230260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cap="none" spc="0" dirty="0">
                <a:ln/>
                <a:solidFill>
                  <a:schemeClr val="accent4"/>
                </a:solidFill>
                <a:effectLst/>
              </a:rPr>
              <a:t>Generating Mazes-Recursive Backtracker   </a:t>
            </a:r>
          </a:p>
        </p:txBody>
      </p:sp>
    </p:spTree>
    <p:extLst>
      <p:ext uri="{BB962C8B-B14F-4D97-AF65-F5344CB8AC3E}">
        <p14:creationId xmlns:p14="http://schemas.microsoft.com/office/powerpoint/2010/main" val="280160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2149D-7A7F-4577-97BA-8F757225A7F1}"/>
              </a:ext>
            </a:extLst>
          </p:cNvPr>
          <p:cNvSpPr txBox="1"/>
          <p:nvPr/>
        </p:nvSpPr>
        <p:spPr>
          <a:xfrm>
            <a:off x="987287" y="412127"/>
            <a:ext cx="10217426" cy="369332"/>
          </a:xfrm>
          <a:prstGeom prst="rect">
            <a:avLst/>
          </a:prstGeom>
          <a:noFill/>
        </p:spPr>
        <p:txBody>
          <a:bodyPr wrap="square">
            <a:spAutoFit/>
          </a:bodyPr>
          <a:lstStyle/>
          <a:p>
            <a:r>
              <a:rPr lang="en-IN" dirty="0"/>
              <a:t>https://raw.githubusercontent.com/theJollySin/mazelib/master/docs/images/sidewinder_7x7.gif</a:t>
            </a:r>
          </a:p>
        </p:txBody>
      </p:sp>
      <p:pic>
        <p:nvPicPr>
          <p:cNvPr id="5" name="Picture 4" descr="Shape&#10;&#10;Description automatically generated">
            <a:extLst>
              <a:ext uri="{FF2B5EF4-FFF2-40B4-BE49-F238E27FC236}">
                <a16:creationId xmlns:a16="http://schemas.microsoft.com/office/drawing/2014/main" id="{78ED2226-D75D-4D88-B3C9-0F1B840E5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377" y="1921560"/>
            <a:ext cx="4606373" cy="4606373"/>
          </a:xfrm>
          <a:prstGeom prst="rect">
            <a:avLst/>
          </a:prstGeom>
        </p:spPr>
      </p:pic>
      <p:sp>
        <p:nvSpPr>
          <p:cNvPr id="6" name="Heptagon 5">
            <a:extLst>
              <a:ext uri="{FF2B5EF4-FFF2-40B4-BE49-F238E27FC236}">
                <a16:creationId xmlns:a16="http://schemas.microsoft.com/office/drawing/2014/main" id="{94CF2630-A429-412F-B8A7-34DD4D0C64D8}"/>
              </a:ext>
            </a:extLst>
          </p:cNvPr>
          <p:cNvSpPr/>
          <p:nvPr/>
        </p:nvSpPr>
        <p:spPr>
          <a:xfrm>
            <a:off x="8869420" y="1921560"/>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12</a:t>
            </a:r>
          </a:p>
        </p:txBody>
      </p:sp>
      <p:sp>
        <p:nvSpPr>
          <p:cNvPr id="7" name="Rectangle 6">
            <a:extLst>
              <a:ext uri="{FF2B5EF4-FFF2-40B4-BE49-F238E27FC236}">
                <a16:creationId xmlns:a16="http://schemas.microsoft.com/office/drawing/2014/main" id="{0F80B396-856D-4452-832C-1CFA64284AE6}"/>
              </a:ext>
            </a:extLst>
          </p:cNvPr>
          <p:cNvSpPr/>
          <p:nvPr/>
        </p:nvSpPr>
        <p:spPr>
          <a:xfrm>
            <a:off x="359713" y="1152603"/>
            <a:ext cx="342253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Sidewinder</a:t>
            </a:r>
          </a:p>
        </p:txBody>
      </p:sp>
    </p:spTree>
    <p:extLst>
      <p:ext uri="{BB962C8B-B14F-4D97-AF65-F5344CB8AC3E}">
        <p14:creationId xmlns:p14="http://schemas.microsoft.com/office/powerpoint/2010/main" val="2594534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D22D25-D391-4C08-8A69-5E6429C06D1E}"/>
              </a:ext>
            </a:extLst>
          </p:cNvPr>
          <p:cNvSpPr txBox="1"/>
          <p:nvPr/>
        </p:nvSpPr>
        <p:spPr>
          <a:xfrm>
            <a:off x="1672464" y="6453551"/>
            <a:ext cx="9117496" cy="369332"/>
          </a:xfrm>
          <a:prstGeom prst="rect">
            <a:avLst/>
          </a:prstGeom>
          <a:noFill/>
        </p:spPr>
        <p:txBody>
          <a:bodyPr wrap="square">
            <a:spAutoFit/>
          </a:bodyPr>
          <a:lstStyle/>
          <a:p>
            <a:r>
              <a:rPr lang="en-IN" dirty="0"/>
              <a:t>https://raw.githubusercontent.com/theJollySin/mazelib/master/docs/images/wilsons_7x7.gif</a:t>
            </a:r>
          </a:p>
        </p:txBody>
      </p:sp>
      <p:pic>
        <p:nvPicPr>
          <p:cNvPr id="5" name="Picture 4" descr="A picture containing icon&#10;&#10;Description automatically generated">
            <a:extLst>
              <a:ext uri="{FF2B5EF4-FFF2-40B4-BE49-F238E27FC236}">
                <a16:creationId xmlns:a16="http://schemas.microsoft.com/office/drawing/2014/main" id="{7B7B41DF-A8AC-438D-8C86-7D6492B65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52" y="560292"/>
            <a:ext cx="4897921" cy="4897921"/>
          </a:xfrm>
          <a:prstGeom prst="rect">
            <a:avLst/>
          </a:prstGeom>
        </p:spPr>
      </p:pic>
      <p:sp>
        <p:nvSpPr>
          <p:cNvPr id="6" name="Heptagon 5">
            <a:extLst>
              <a:ext uri="{FF2B5EF4-FFF2-40B4-BE49-F238E27FC236}">
                <a16:creationId xmlns:a16="http://schemas.microsoft.com/office/drawing/2014/main" id="{B9C969A2-59F4-4046-990E-7F05EC6F87FA}"/>
              </a:ext>
            </a:extLst>
          </p:cNvPr>
          <p:cNvSpPr/>
          <p:nvPr/>
        </p:nvSpPr>
        <p:spPr>
          <a:xfrm>
            <a:off x="9688730" y="1949695"/>
            <a:ext cx="1032279" cy="690308"/>
          </a:xfrm>
          <a:prstGeom prst="hep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FF0000"/>
                </a:solidFill>
              </a:rPr>
              <a:t>13</a:t>
            </a:r>
          </a:p>
        </p:txBody>
      </p:sp>
      <p:sp>
        <p:nvSpPr>
          <p:cNvPr id="8" name="Rectangle 7">
            <a:extLst>
              <a:ext uri="{FF2B5EF4-FFF2-40B4-BE49-F238E27FC236}">
                <a16:creationId xmlns:a16="http://schemas.microsoft.com/office/drawing/2014/main" id="{5DC98E7D-9B28-4C68-8F2C-97DE793A2B55}"/>
              </a:ext>
            </a:extLst>
          </p:cNvPr>
          <p:cNvSpPr/>
          <p:nvPr/>
        </p:nvSpPr>
        <p:spPr>
          <a:xfrm>
            <a:off x="367459" y="560292"/>
            <a:ext cx="261001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cap="none" spc="0" dirty="0">
                <a:ln/>
                <a:solidFill>
                  <a:schemeClr val="accent4"/>
                </a:solidFill>
                <a:effectLst/>
              </a:rPr>
              <a:t>Wilson’s</a:t>
            </a:r>
          </a:p>
        </p:txBody>
      </p:sp>
    </p:spTree>
    <p:extLst>
      <p:ext uri="{BB962C8B-B14F-4D97-AF65-F5344CB8AC3E}">
        <p14:creationId xmlns:p14="http://schemas.microsoft.com/office/powerpoint/2010/main" val="2115242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044B84-9808-41DC-B9CE-269A242FC811}"/>
              </a:ext>
            </a:extLst>
          </p:cNvPr>
          <p:cNvSpPr txBox="1"/>
          <p:nvPr/>
        </p:nvSpPr>
        <p:spPr>
          <a:xfrm>
            <a:off x="1262829" y="392453"/>
            <a:ext cx="9590701" cy="369332"/>
          </a:xfrm>
          <a:prstGeom prst="rect">
            <a:avLst/>
          </a:prstGeom>
          <a:noFill/>
        </p:spPr>
        <p:txBody>
          <a:bodyPr wrap="square">
            <a:spAutoFit/>
          </a:bodyPr>
          <a:lstStyle/>
          <a:p>
            <a:r>
              <a:rPr lang="en-IN" dirty="0"/>
              <a:t>https://github.com/theJollySin/mazelib/blob/master/docs/MAZE_TRANSMUTE_ALGOS.md</a:t>
            </a:r>
          </a:p>
        </p:txBody>
      </p:sp>
      <p:sp>
        <p:nvSpPr>
          <p:cNvPr id="5" name="TextBox 4">
            <a:extLst>
              <a:ext uri="{FF2B5EF4-FFF2-40B4-BE49-F238E27FC236}">
                <a16:creationId xmlns:a16="http://schemas.microsoft.com/office/drawing/2014/main" id="{E4606A7C-DB09-4BB2-99E4-46D219FDEE96}"/>
              </a:ext>
            </a:extLst>
          </p:cNvPr>
          <p:cNvSpPr txBox="1"/>
          <p:nvPr/>
        </p:nvSpPr>
        <p:spPr>
          <a:xfrm>
            <a:off x="1016338" y="1330512"/>
            <a:ext cx="9590701" cy="369332"/>
          </a:xfrm>
          <a:prstGeom prst="rect">
            <a:avLst/>
          </a:prstGeom>
          <a:noFill/>
        </p:spPr>
        <p:txBody>
          <a:bodyPr wrap="square">
            <a:spAutoFit/>
          </a:bodyPr>
          <a:lstStyle/>
          <a:p>
            <a:r>
              <a:rPr lang="en-IN" dirty="0"/>
              <a:t>https://github.com/theJollySin/mazelib/blob/master/docs/MAZE_SOLVE_ALGOS.md</a:t>
            </a:r>
          </a:p>
        </p:txBody>
      </p:sp>
      <p:pic>
        <p:nvPicPr>
          <p:cNvPr id="7" name="Picture 6" descr="Text&#10;&#10;Description automatically generated">
            <a:extLst>
              <a:ext uri="{FF2B5EF4-FFF2-40B4-BE49-F238E27FC236}">
                <a16:creationId xmlns:a16="http://schemas.microsoft.com/office/drawing/2014/main" id="{B6E1D59E-A298-41C3-9553-4C7424FA3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723" y="1991572"/>
            <a:ext cx="4929809" cy="4514924"/>
          </a:xfrm>
          <a:prstGeom prst="rect">
            <a:avLst/>
          </a:prstGeom>
        </p:spPr>
      </p:pic>
    </p:spTree>
    <p:extLst>
      <p:ext uri="{BB962C8B-B14F-4D97-AF65-F5344CB8AC3E}">
        <p14:creationId xmlns:p14="http://schemas.microsoft.com/office/powerpoint/2010/main" val="10135866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90287-E0BC-444A-8DCB-363AA105B977}"/>
              </a:ext>
            </a:extLst>
          </p:cNvPr>
          <p:cNvSpPr txBox="1"/>
          <p:nvPr/>
        </p:nvSpPr>
        <p:spPr>
          <a:xfrm>
            <a:off x="1381897" y="691460"/>
            <a:ext cx="8563962" cy="369332"/>
          </a:xfrm>
          <a:prstGeom prst="rect">
            <a:avLst/>
          </a:prstGeom>
          <a:noFill/>
        </p:spPr>
        <p:txBody>
          <a:bodyPr wrap="square">
            <a:spAutoFit/>
          </a:bodyPr>
          <a:lstStyle/>
          <a:p>
            <a:r>
              <a:rPr lang="en-IN" dirty="0"/>
              <a:t>https://scipython.com/blog/maze-generation-by-cellular-automaton/</a:t>
            </a:r>
          </a:p>
        </p:txBody>
      </p:sp>
      <p:pic>
        <p:nvPicPr>
          <p:cNvPr id="5" name="Picture 4" descr="Chart, scatter chart&#10;&#10;Description automatically generated">
            <a:extLst>
              <a:ext uri="{FF2B5EF4-FFF2-40B4-BE49-F238E27FC236}">
                <a16:creationId xmlns:a16="http://schemas.microsoft.com/office/drawing/2014/main" id="{76C2252B-BE85-4E89-89C3-37422EF2C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285875"/>
            <a:ext cx="5715000" cy="4286250"/>
          </a:xfrm>
          <a:prstGeom prst="rect">
            <a:avLst/>
          </a:prstGeom>
        </p:spPr>
      </p:pic>
    </p:spTree>
    <p:extLst>
      <p:ext uri="{BB962C8B-B14F-4D97-AF65-F5344CB8AC3E}">
        <p14:creationId xmlns:p14="http://schemas.microsoft.com/office/powerpoint/2010/main" val="1661025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25DB9A-53D4-4C4F-A588-E51511C51756}"/>
              </a:ext>
            </a:extLst>
          </p:cNvPr>
          <p:cNvSpPr txBox="1"/>
          <p:nvPr/>
        </p:nvSpPr>
        <p:spPr>
          <a:xfrm>
            <a:off x="459545" y="1684030"/>
            <a:ext cx="10402956" cy="369332"/>
          </a:xfrm>
          <a:prstGeom prst="rect">
            <a:avLst/>
          </a:prstGeom>
          <a:noFill/>
        </p:spPr>
        <p:txBody>
          <a:bodyPr wrap="square">
            <a:spAutoFit/>
          </a:bodyPr>
          <a:lstStyle/>
          <a:p>
            <a:r>
              <a:rPr lang="en-IN" dirty="0"/>
              <a:t>https://medium.com/analytics-vidhya/maze-generations-algorithms-and-visualizations-9f5e88a3ae37</a:t>
            </a:r>
          </a:p>
        </p:txBody>
      </p:sp>
      <p:sp>
        <p:nvSpPr>
          <p:cNvPr id="5" name="TextBox 4">
            <a:extLst>
              <a:ext uri="{FF2B5EF4-FFF2-40B4-BE49-F238E27FC236}">
                <a16:creationId xmlns:a16="http://schemas.microsoft.com/office/drawing/2014/main" id="{ACA3E397-4393-4656-A793-07A5C4E2AF1D}"/>
              </a:ext>
            </a:extLst>
          </p:cNvPr>
          <p:cNvSpPr txBox="1"/>
          <p:nvPr/>
        </p:nvSpPr>
        <p:spPr>
          <a:xfrm>
            <a:off x="459545" y="2472538"/>
            <a:ext cx="8865704" cy="369332"/>
          </a:xfrm>
          <a:prstGeom prst="rect">
            <a:avLst/>
          </a:prstGeom>
          <a:noFill/>
        </p:spPr>
        <p:txBody>
          <a:bodyPr wrap="square">
            <a:spAutoFit/>
          </a:bodyPr>
          <a:lstStyle/>
          <a:p>
            <a:r>
              <a:rPr lang="en-IN" dirty="0"/>
              <a:t>https://hurna.io/academy/algorithms/maze_generator/binary.html</a:t>
            </a:r>
          </a:p>
        </p:txBody>
      </p:sp>
      <p:sp>
        <p:nvSpPr>
          <p:cNvPr id="7" name="TextBox 6">
            <a:extLst>
              <a:ext uri="{FF2B5EF4-FFF2-40B4-BE49-F238E27FC236}">
                <a16:creationId xmlns:a16="http://schemas.microsoft.com/office/drawing/2014/main" id="{CBEC4CA8-C919-46DD-AA23-B6342599CCEE}"/>
              </a:ext>
            </a:extLst>
          </p:cNvPr>
          <p:cNvSpPr txBox="1"/>
          <p:nvPr/>
        </p:nvSpPr>
        <p:spPr>
          <a:xfrm>
            <a:off x="459545" y="3236124"/>
            <a:ext cx="6096000" cy="369332"/>
          </a:xfrm>
          <a:prstGeom prst="rect">
            <a:avLst/>
          </a:prstGeom>
          <a:noFill/>
        </p:spPr>
        <p:txBody>
          <a:bodyPr wrap="square">
            <a:spAutoFit/>
          </a:bodyPr>
          <a:lstStyle/>
          <a:p>
            <a:r>
              <a:rPr lang="en-IN" dirty="0"/>
              <a:t>https://in.mathworks.com/help/nav/ref/mapmaze.html</a:t>
            </a:r>
          </a:p>
        </p:txBody>
      </p:sp>
      <p:sp>
        <p:nvSpPr>
          <p:cNvPr id="9" name="TextBox 8">
            <a:extLst>
              <a:ext uri="{FF2B5EF4-FFF2-40B4-BE49-F238E27FC236}">
                <a16:creationId xmlns:a16="http://schemas.microsoft.com/office/drawing/2014/main" id="{FC0ED9B4-A9FF-4C29-B831-168E1FA24E37}"/>
              </a:ext>
            </a:extLst>
          </p:cNvPr>
          <p:cNvSpPr txBox="1"/>
          <p:nvPr/>
        </p:nvSpPr>
        <p:spPr>
          <a:xfrm>
            <a:off x="459545" y="4024632"/>
            <a:ext cx="6096000" cy="369332"/>
          </a:xfrm>
          <a:prstGeom prst="rect">
            <a:avLst/>
          </a:prstGeom>
          <a:noFill/>
        </p:spPr>
        <p:txBody>
          <a:bodyPr wrap="square">
            <a:spAutoFit/>
          </a:bodyPr>
          <a:lstStyle/>
          <a:p>
            <a:r>
              <a:rPr lang="en-IN" dirty="0"/>
              <a:t>http://militzer.berkeley.edu/EPS109/final_projects_2013/</a:t>
            </a:r>
          </a:p>
        </p:txBody>
      </p:sp>
    </p:spTree>
    <p:extLst>
      <p:ext uri="{BB962C8B-B14F-4D97-AF65-F5344CB8AC3E}">
        <p14:creationId xmlns:p14="http://schemas.microsoft.com/office/powerpoint/2010/main" val="3442995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E2958D-0E07-498C-9EF3-C27107DFBD09}"/>
              </a:ext>
            </a:extLst>
          </p:cNvPr>
          <p:cNvSpPr txBox="1"/>
          <p:nvPr/>
        </p:nvSpPr>
        <p:spPr>
          <a:xfrm>
            <a:off x="1248507" y="1443505"/>
            <a:ext cx="9189720" cy="4247317"/>
          </a:xfrm>
          <a:prstGeom prst="rect">
            <a:avLst/>
          </a:prstGeom>
          <a:noFill/>
        </p:spPr>
        <p:txBody>
          <a:bodyPr wrap="square">
            <a:spAutoFit/>
          </a:bodyPr>
          <a:lstStyle/>
          <a:p>
            <a:endParaRPr lang="en-IN" dirty="0"/>
          </a:p>
          <a:p>
            <a:r>
              <a:rPr lang="en-IN" sz="3600" dirty="0" err="1"/>
              <a:t>mapMaze</a:t>
            </a:r>
            <a:endParaRPr lang="en-IN" sz="3600" dirty="0"/>
          </a:p>
          <a:p>
            <a:r>
              <a:rPr lang="en-IN" sz="3600" dirty="0"/>
              <a:t>Generate random 2-D maze  </a:t>
            </a:r>
          </a:p>
          <a:p>
            <a:r>
              <a:rPr lang="en-IN" sz="3600" dirty="0"/>
              <a:t>Syntax</a:t>
            </a:r>
          </a:p>
          <a:p>
            <a:r>
              <a:rPr lang="en-IN" sz="3600" dirty="0"/>
              <a:t>map = </a:t>
            </a:r>
            <a:r>
              <a:rPr lang="en-IN" sz="3600" dirty="0" err="1"/>
              <a:t>mapMaze</a:t>
            </a:r>
            <a:endParaRPr lang="en-IN" sz="3600" dirty="0"/>
          </a:p>
          <a:p>
            <a:r>
              <a:rPr lang="en-IN" sz="3600" dirty="0"/>
              <a:t>map = </a:t>
            </a:r>
            <a:r>
              <a:rPr lang="en-IN" sz="3600" dirty="0" err="1"/>
              <a:t>mapMaze</a:t>
            </a:r>
            <a:r>
              <a:rPr lang="en-IN" sz="3600" dirty="0"/>
              <a:t>(</a:t>
            </a:r>
            <a:r>
              <a:rPr lang="en-IN" sz="3600" dirty="0" err="1"/>
              <a:t>passageWidth</a:t>
            </a:r>
            <a:r>
              <a:rPr lang="en-IN" sz="3600" dirty="0"/>
              <a:t>)</a:t>
            </a:r>
          </a:p>
          <a:p>
            <a:r>
              <a:rPr lang="en-IN" sz="3600" dirty="0"/>
              <a:t>map = </a:t>
            </a:r>
            <a:r>
              <a:rPr lang="en-IN" sz="3600" dirty="0" err="1"/>
              <a:t>mapMaze</a:t>
            </a:r>
            <a:r>
              <a:rPr lang="en-IN" sz="3600" dirty="0"/>
              <a:t>(</a:t>
            </a:r>
            <a:r>
              <a:rPr lang="en-IN" sz="3600" dirty="0" err="1"/>
              <a:t>passageWidth</a:t>
            </a:r>
            <a:r>
              <a:rPr lang="en-IN" sz="3600" dirty="0"/>
              <a:t>, </a:t>
            </a:r>
            <a:r>
              <a:rPr lang="en-IN" sz="3600" dirty="0" err="1"/>
              <a:t>wallThickness</a:t>
            </a:r>
            <a:r>
              <a:rPr lang="en-IN" sz="3600" dirty="0"/>
              <a:t>)</a:t>
            </a:r>
          </a:p>
          <a:p>
            <a:r>
              <a:rPr lang="en-IN" sz="3600" dirty="0"/>
              <a:t>map = </a:t>
            </a:r>
            <a:r>
              <a:rPr lang="en-IN" sz="3600" dirty="0" err="1"/>
              <a:t>mapMaze</a:t>
            </a:r>
            <a:r>
              <a:rPr lang="en-IN" sz="3600" dirty="0"/>
              <a:t>(___, </a:t>
            </a:r>
            <a:r>
              <a:rPr lang="en-IN" sz="3600" dirty="0" err="1"/>
              <a:t>Name,Value</a:t>
            </a:r>
            <a:r>
              <a:rPr lang="en-IN" sz="3600" dirty="0"/>
              <a:t>)</a:t>
            </a:r>
          </a:p>
        </p:txBody>
      </p:sp>
      <p:sp>
        <p:nvSpPr>
          <p:cNvPr id="5" name="Rectangle 4">
            <a:extLst>
              <a:ext uri="{FF2B5EF4-FFF2-40B4-BE49-F238E27FC236}">
                <a16:creationId xmlns:a16="http://schemas.microsoft.com/office/drawing/2014/main" id="{DC6A33A8-54FC-462B-9143-2D3729C13EBF}"/>
              </a:ext>
            </a:extLst>
          </p:cNvPr>
          <p:cNvSpPr/>
          <p:nvPr/>
        </p:nvSpPr>
        <p:spPr>
          <a:xfrm>
            <a:off x="648512" y="243848"/>
            <a:ext cx="701025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cap="none" spc="0" dirty="0" err="1">
                <a:ln/>
                <a:solidFill>
                  <a:schemeClr val="accent4"/>
                </a:solidFill>
                <a:effectLst/>
              </a:rPr>
              <a:t>Matlab</a:t>
            </a:r>
            <a:r>
              <a:rPr lang="en-IN" sz="5400" b="1" cap="none" spc="0" dirty="0">
                <a:ln/>
                <a:solidFill>
                  <a:schemeClr val="accent4"/>
                </a:solidFill>
                <a:effectLst/>
              </a:rPr>
              <a:t> Built in function</a:t>
            </a:r>
          </a:p>
        </p:txBody>
      </p:sp>
      <p:sp>
        <p:nvSpPr>
          <p:cNvPr id="7" name="TextBox 6">
            <a:extLst>
              <a:ext uri="{FF2B5EF4-FFF2-40B4-BE49-F238E27FC236}">
                <a16:creationId xmlns:a16="http://schemas.microsoft.com/office/drawing/2014/main" id="{9A3D740C-E08C-49FB-90AC-6F6827F7407B}"/>
              </a:ext>
            </a:extLst>
          </p:cNvPr>
          <p:cNvSpPr txBox="1"/>
          <p:nvPr/>
        </p:nvSpPr>
        <p:spPr>
          <a:xfrm>
            <a:off x="7196775" y="1234426"/>
            <a:ext cx="2980895" cy="369332"/>
          </a:xfrm>
          <a:prstGeom prst="rect">
            <a:avLst/>
          </a:prstGeom>
          <a:noFill/>
        </p:spPr>
        <p:txBody>
          <a:bodyPr wrap="square">
            <a:spAutoFit/>
          </a:bodyPr>
          <a:lstStyle/>
          <a:p>
            <a:r>
              <a:rPr lang="en-IN" b="1" i="0" dirty="0">
                <a:solidFill>
                  <a:srgbClr val="1A1A1A"/>
                </a:solidFill>
                <a:effectLst/>
                <a:latin typeface="Roboto" panose="02000000000000000000" pitchFamily="2" charset="0"/>
              </a:rPr>
              <a:t>Introduced in R2021a</a:t>
            </a:r>
            <a:endParaRPr lang="en-IN" dirty="0"/>
          </a:p>
        </p:txBody>
      </p:sp>
    </p:spTree>
    <p:extLst>
      <p:ext uri="{BB962C8B-B14F-4D97-AF65-F5344CB8AC3E}">
        <p14:creationId xmlns:p14="http://schemas.microsoft.com/office/powerpoint/2010/main" val="4234888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E7DED-D029-43EA-9232-02AE1CA95932}"/>
              </a:ext>
            </a:extLst>
          </p:cNvPr>
          <p:cNvSpPr txBox="1"/>
          <p:nvPr/>
        </p:nvSpPr>
        <p:spPr>
          <a:xfrm>
            <a:off x="351692" y="370007"/>
            <a:ext cx="11732456" cy="3108543"/>
          </a:xfrm>
          <a:prstGeom prst="rect">
            <a:avLst/>
          </a:prstGeom>
          <a:noFill/>
        </p:spPr>
        <p:txBody>
          <a:bodyPr wrap="square">
            <a:spAutoFit/>
          </a:bodyPr>
          <a:lstStyle/>
          <a:p>
            <a:r>
              <a:rPr lang="en-IN" sz="2800" dirty="0"/>
              <a:t>% Generate a random 2-D maze map with a passage width of 5 grid cells and wall thickness of 2 %grid cells. Specify the size of the map as 50 meters wide and 30 meters high with a resolution %of 5 cells per meter.</a:t>
            </a:r>
          </a:p>
          <a:p>
            <a:endParaRPr lang="en-IN" sz="2800" dirty="0"/>
          </a:p>
          <a:p>
            <a:r>
              <a:rPr lang="en-IN" sz="2800" dirty="0"/>
              <a:t>map = </a:t>
            </a:r>
            <a:r>
              <a:rPr lang="en-IN" sz="2800" dirty="0" err="1"/>
              <a:t>mapMaze</a:t>
            </a:r>
            <a:r>
              <a:rPr lang="en-IN" sz="2800" dirty="0"/>
              <a:t>(5,2,'MapSize',[50 30],'MapResolution',5);</a:t>
            </a:r>
          </a:p>
          <a:p>
            <a:r>
              <a:rPr lang="en-IN" sz="2800" dirty="0"/>
              <a:t>%Visualize the generated obstacle map.</a:t>
            </a:r>
          </a:p>
          <a:p>
            <a:r>
              <a:rPr lang="en-IN" sz="2800" dirty="0"/>
              <a:t>show(map)</a:t>
            </a:r>
          </a:p>
        </p:txBody>
      </p:sp>
      <p:pic>
        <p:nvPicPr>
          <p:cNvPr id="2050" name="Picture 2">
            <a:extLst>
              <a:ext uri="{FF2B5EF4-FFF2-40B4-BE49-F238E27FC236}">
                <a16:creationId xmlns:a16="http://schemas.microsoft.com/office/drawing/2014/main" id="{DD9F1F4D-4318-4B3F-B9E4-031069CF9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0" y="2545522"/>
            <a:ext cx="5256628" cy="394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811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3A275-36B3-42BC-B67E-274DDF248746}"/>
              </a:ext>
            </a:extLst>
          </p:cNvPr>
          <p:cNvSpPr/>
          <p:nvPr/>
        </p:nvSpPr>
        <p:spPr>
          <a:xfrm>
            <a:off x="2830207" y="184378"/>
            <a:ext cx="451726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Reference sites</a:t>
            </a:r>
          </a:p>
        </p:txBody>
      </p:sp>
      <p:sp>
        <p:nvSpPr>
          <p:cNvPr id="3" name="TextBox 2">
            <a:extLst>
              <a:ext uri="{FF2B5EF4-FFF2-40B4-BE49-F238E27FC236}">
                <a16:creationId xmlns:a16="http://schemas.microsoft.com/office/drawing/2014/main" id="{386C1BF5-8E2D-4CDE-BA65-DB1F155C8070}"/>
              </a:ext>
            </a:extLst>
          </p:cNvPr>
          <p:cNvSpPr txBox="1"/>
          <p:nvPr/>
        </p:nvSpPr>
        <p:spPr>
          <a:xfrm>
            <a:off x="569843" y="1674089"/>
            <a:ext cx="6096000" cy="369332"/>
          </a:xfrm>
          <a:prstGeom prst="rect">
            <a:avLst/>
          </a:prstGeom>
          <a:noFill/>
        </p:spPr>
        <p:txBody>
          <a:bodyPr wrap="square">
            <a:spAutoFit/>
          </a:bodyPr>
          <a:lstStyle/>
          <a:p>
            <a:r>
              <a:rPr lang="en-IN" dirty="0"/>
              <a:t>https://datagenetics.com/blog/november22015/index.html</a:t>
            </a:r>
          </a:p>
        </p:txBody>
      </p:sp>
      <p:sp>
        <p:nvSpPr>
          <p:cNvPr id="4" name="TextBox 3">
            <a:extLst>
              <a:ext uri="{FF2B5EF4-FFF2-40B4-BE49-F238E27FC236}">
                <a16:creationId xmlns:a16="http://schemas.microsoft.com/office/drawing/2014/main" id="{CFA4C8BF-B1B0-4F5A-89A2-4F74FF8C975C}"/>
              </a:ext>
            </a:extLst>
          </p:cNvPr>
          <p:cNvSpPr txBox="1"/>
          <p:nvPr/>
        </p:nvSpPr>
        <p:spPr>
          <a:xfrm>
            <a:off x="318052" y="2486297"/>
            <a:ext cx="10760765" cy="461665"/>
          </a:xfrm>
          <a:prstGeom prst="rect">
            <a:avLst/>
          </a:prstGeom>
          <a:noFill/>
        </p:spPr>
        <p:txBody>
          <a:bodyPr wrap="square">
            <a:spAutoFit/>
          </a:bodyPr>
          <a:lstStyle/>
          <a:p>
            <a:r>
              <a:rPr lang="en-IN" sz="2400" dirty="0"/>
              <a:t>https://github.com/theJollySin/mazelib/blob/master/docs/MAZE_GEN_ALGOS.md</a:t>
            </a:r>
          </a:p>
        </p:txBody>
      </p:sp>
      <p:sp>
        <p:nvSpPr>
          <p:cNvPr id="5" name="TextBox 4">
            <a:extLst>
              <a:ext uri="{FF2B5EF4-FFF2-40B4-BE49-F238E27FC236}">
                <a16:creationId xmlns:a16="http://schemas.microsoft.com/office/drawing/2014/main" id="{8A01DA2E-8847-48BA-9C5E-B6A87CDF17D5}"/>
              </a:ext>
            </a:extLst>
          </p:cNvPr>
          <p:cNvSpPr txBox="1"/>
          <p:nvPr/>
        </p:nvSpPr>
        <p:spPr>
          <a:xfrm>
            <a:off x="318052" y="3294772"/>
            <a:ext cx="10336697" cy="830997"/>
          </a:xfrm>
          <a:prstGeom prst="rect">
            <a:avLst/>
          </a:prstGeom>
          <a:noFill/>
        </p:spPr>
        <p:txBody>
          <a:bodyPr wrap="square">
            <a:spAutoFit/>
          </a:bodyPr>
          <a:lstStyle/>
          <a:p>
            <a:r>
              <a:rPr lang="en-IN" sz="2400" dirty="0"/>
              <a:t>https://raw.githubusercontent.com/theJollySin/mazelib/master/docs/images/aldous_broder_7x7.gif</a:t>
            </a:r>
          </a:p>
        </p:txBody>
      </p:sp>
      <p:sp>
        <p:nvSpPr>
          <p:cNvPr id="6" name="TextBox 5">
            <a:extLst>
              <a:ext uri="{FF2B5EF4-FFF2-40B4-BE49-F238E27FC236}">
                <a16:creationId xmlns:a16="http://schemas.microsoft.com/office/drawing/2014/main" id="{EB4B551A-AC63-4D5C-8548-CE51F29D7A80}"/>
              </a:ext>
            </a:extLst>
          </p:cNvPr>
          <p:cNvSpPr txBox="1"/>
          <p:nvPr/>
        </p:nvSpPr>
        <p:spPr>
          <a:xfrm>
            <a:off x="325546" y="4819389"/>
            <a:ext cx="10548731" cy="523220"/>
          </a:xfrm>
          <a:prstGeom prst="rect">
            <a:avLst/>
          </a:prstGeom>
          <a:noFill/>
        </p:spPr>
        <p:txBody>
          <a:bodyPr wrap="square">
            <a:spAutoFit/>
          </a:bodyPr>
          <a:lstStyle/>
          <a:p>
            <a:r>
              <a:rPr lang="en-IN" sz="2800" dirty="0"/>
              <a:t>https://scipython.com/blog/maze-generation-by-cellular-automaton/</a:t>
            </a:r>
          </a:p>
        </p:txBody>
      </p:sp>
      <p:sp>
        <p:nvSpPr>
          <p:cNvPr id="7" name="TextBox 6">
            <a:extLst>
              <a:ext uri="{FF2B5EF4-FFF2-40B4-BE49-F238E27FC236}">
                <a16:creationId xmlns:a16="http://schemas.microsoft.com/office/drawing/2014/main" id="{16867D0E-2976-4336-8DF8-A39D33ABA7C9}"/>
              </a:ext>
            </a:extLst>
          </p:cNvPr>
          <p:cNvSpPr txBox="1"/>
          <p:nvPr/>
        </p:nvSpPr>
        <p:spPr>
          <a:xfrm>
            <a:off x="325546" y="6150402"/>
            <a:ext cx="6599582" cy="523220"/>
          </a:xfrm>
          <a:prstGeom prst="rect">
            <a:avLst/>
          </a:prstGeom>
          <a:noFill/>
        </p:spPr>
        <p:txBody>
          <a:bodyPr wrap="square">
            <a:spAutoFit/>
          </a:bodyPr>
          <a:lstStyle/>
          <a:p>
            <a:r>
              <a:rPr lang="en-IN" sz="2800" dirty="0"/>
              <a:t>https://github.com/theJollySin/mazelib</a:t>
            </a:r>
          </a:p>
        </p:txBody>
      </p:sp>
      <p:sp>
        <p:nvSpPr>
          <p:cNvPr id="8" name="Rectangle 7">
            <a:extLst>
              <a:ext uri="{FF2B5EF4-FFF2-40B4-BE49-F238E27FC236}">
                <a16:creationId xmlns:a16="http://schemas.microsoft.com/office/drawing/2014/main" id="{55BD3B12-5606-430F-816F-6ECE6A29B0AE}"/>
              </a:ext>
            </a:extLst>
          </p:cNvPr>
          <p:cNvSpPr/>
          <p:nvPr/>
        </p:nvSpPr>
        <p:spPr>
          <a:xfrm>
            <a:off x="325546" y="5488682"/>
            <a:ext cx="378206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Python code</a:t>
            </a:r>
          </a:p>
        </p:txBody>
      </p:sp>
    </p:spTree>
    <p:extLst>
      <p:ext uri="{BB962C8B-B14F-4D97-AF65-F5344CB8AC3E}">
        <p14:creationId xmlns:p14="http://schemas.microsoft.com/office/powerpoint/2010/main" val="4022186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4187</TotalTime>
  <Words>5272</Words>
  <Application>Microsoft Office PowerPoint</Application>
  <PresentationFormat>Widescreen</PresentationFormat>
  <Paragraphs>739</Paragraphs>
  <Slides>97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Arial</vt:lpstr>
      <vt:lpstr>Arial</vt:lpstr>
      <vt:lpstr>Calibri</vt:lpstr>
      <vt:lpstr>Calibri Light</vt:lpstr>
      <vt:lpstr>CMBX12</vt:lpstr>
      <vt:lpstr>CMR10</vt:lpstr>
      <vt:lpstr>Courier New</vt:lpstr>
      <vt:lpstr>Helvetica</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Soman K.P (CEN)</dc:creator>
  <cp:lastModifiedBy>Dr. Soman K.P (CEN)</cp:lastModifiedBy>
  <cp:revision>152</cp:revision>
  <dcterms:created xsi:type="dcterms:W3CDTF">2021-06-22T10:51:12Z</dcterms:created>
  <dcterms:modified xsi:type="dcterms:W3CDTF">2021-06-27T15:54:12Z</dcterms:modified>
</cp:coreProperties>
</file>